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2"/>
  </p:notesMasterIdLst>
  <p:handoutMasterIdLst>
    <p:handoutMasterId r:id="rId13"/>
  </p:handoutMasterIdLst>
  <p:sldIdLst>
    <p:sldId id="257" r:id="rId3"/>
    <p:sldId id="270" r:id="rId4"/>
    <p:sldId id="258" r:id="rId5"/>
    <p:sldId id="275" r:id="rId6"/>
    <p:sldId id="278" r:id="rId7"/>
    <p:sldId id="276" r:id="rId8"/>
    <p:sldId id="269" r:id="rId9"/>
    <p:sldId id="259" r:id="rId10"/>
    <p:sldId id="277" r:id="rId1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>
      <p:cViewPr varScale="1">
        <p:scale>
          <a:sx n="115" d="100"/>
          <a:sy n="115" d="100"/>
        </p:scale>
        <p:origin x="224" y="192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A8D02-4E65-4CCD-8312-4AB164C6C77D}" type="datetimeFigureOut">
              <a:rPr lang="en-US"/>
              <a:t>10/19/18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9DBA-4540-49B3-8FA9-6259387ECF9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755D9-D361-47B8-9652-3B4EA9776CE5}" type="datetimeFigureOut">
              <a:rPr lang="en-US"/>
              <a:t>10/19/18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36274-F2B9-4C45-BBB4-0EDF4CD651A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914400"/>
            <a:ext cx="9144000" cy="3505200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4495800"/>
            <a:ext cx="8229600" cy="1066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2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9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2" y="533400"/>
            <a:ext cx="1371600" cy="55927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3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2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2514601"/>
            <a:ext cx="9144000" cy="2819400"/>
          </a:xfrm>
        </p:spPr>
        <p:txBody>
          <a:bodyPr anchor="b">
            <a:noAutofit/>
          </a:bodyPr>
          <a:lstStyle>
            <a:lvl1pPr algn="l">
              <a:defRPr sz="66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990600"/>
            <a:ext cx="8229600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9012" y="6280151"/>
            <a:ext cx="1320059" cy="273049"/>
          </a:xfrm>
        </p:spPr>
        <p:txBody>
          <a:bodyPr/>
          <a:lstStyle/>
          <a:p>
            <a:fld id="{83829175-527E-46A3-863C-1BB1F163B84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17950" y="6280151"/>
            <a:ext cx="6862462" cy="27304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33012" y="6280151"/>
            <a:ext cx="990601" cy="273049"/>
          </a:xfrm>
        </p:spPr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5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601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645152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8210" y="1828800"/>
            <a:ext cx="4648201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9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67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5212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21260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21260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3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3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8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611" y="838200"/>
            <a:ext cx="6172201" cy="5181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2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pPr/>
              <a:t>10/19/18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5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99012" y="836610"/>
            <a:ext cx="5867401" cy="518319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2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077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9012" y="63246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3829175-527E-46A3-863C-1BB1F163B849}" type="datetimeFigureOut">
              <a:rPr lang="en-US" smtClean="0"/>
              <a:pPr/>
              <a:t>10/19/18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17950" y="63246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33012" y="63246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5137D0E-4A4F-4307-8994-C1891D747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4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671" userDrawn="1">
          <p15:clr>
            <a:srgbClr val="F26B43"/>
          </p15:clr>
        </p15:guide>
        <p15:guide id="3" pos="67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liciaburdess.com/" TargetMode="External"/><Relationship Id="rId3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For the Love and Understanding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1412" y="4495800"/>
            <a:ext cx="9144000" cy="1066800"/>
          </a:xfrm>
        </p:spPr>
        <p:txBody>
          <a:bodyPr/>
          <a:lstStyle/>
          <a:p>
            <a:r>
              <a:rPr lang="en-US" dirty="0" smtClean="0"/>
              <a:t>Teaching Middle School Math with BIG BEAUTIFUL PROBLEMS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89612" y="510540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Geeks Unite 2.0, Edmonton, 2018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Alicia </a:t>
            </a:r>
            <a:r>
              <a:rPr lang="en-US" dirty="0" err="1" smtClean="0">
                <a:solidFill>
                  <a:schemeClr val="bg1"/>
                </a:solidFill>
              </a:rPr>
              <a:t>Burdess</a:t>
            </a:r>
            <a:r>
              <a:rPr lang="en-US" dirty="0" smtClean="0">
                <a:solidFill>
                  <a:schemeClr val="bg1"/>
                </a:solidFill>
              </a:rPr>
              <a:t>, @</a:t>
            </a:r>
            <a:r>
              <a:rPr lang="en-US" dirty="0" err="1" smtClean="0">
                <a:solidFill>
                  <a:schemeClr val="bg1"/>
                </a:solidFill>
              </a:rPr>
              <a:t>BurdessAlicia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Grande </a:t>
            </a:r>
            <a:r>
              <a:rPr lang="en-US" dirty="0" smtClean="0">
                <a:solidFill>
                  <a:schemeClr val="bg1"/>
                </a:solidFill>
              </a:rPr>
              <a:t>Prairie and District Catholic Schools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9601200" cy="1143000"/>
          </a:xfrm>
        </p:spPr>
        <p:txBody>
          <a:bodyPr/>
          <a:lstStyle/>
          <a:p>
            <a:r>
              <a:rPr lang="en-US" dirty="0" smtClean="0"/>
              <a:t>The Painted Cube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2" y="1524000"/>
            <a:ext cx="639137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6612" y="2133600"/>
            <a:ext cx="1981200" cy="2133600"/>
          </a:xfrm>
        </p:spPr>
        <p:txBody>
          <a:bodyPr>
            <a:normAutofit/>
          </a:bodyPr>
          <a:lstStyle/>
          <a:p>
            <a:r>
              <a:rPr lang="en-US" dirty="0" smtClean="0"/>
              <a:t>Tell me the story of how you solved the Painted Cube </a:t>
            </a:r>
            <a:r>
              <a:rPr lang="en-US" dirty="0" smtClean="0"/>
              <a:t>Problem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12" y="685800"/>
            <a:ext cx="4114800" cy="546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12" y="1524000"/>
            <a:ext cx="43434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2438400"/>
            <a:ext cx="5181600" cy="1143000"/>
          </a:xfrm>
        </p:spPr>
        <p:txBody>
          <a:bodyPr/>
          <a:lstStyle/>
          <a:p>
            <a:r>
              <a:rPr lang="en-US" dirty="0" smtClean="0"/>
              <a:t>Squares on a Checkerboard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304800"/>
            <a:ext cx="5764212" cy="60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2" y="838200"/>
            <a:ext cx="3846314" cy="5334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99212" y="3043535"/>
            <a:ext cx="33512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Tell me the story of how you solved the </a:t>
            </a:r>
            <a:r>
              <a:rPr lang="en-US" dirty="0" smtClean="0"/>
              <a:t>Checker Board Problem</a:t>
            </a:r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22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905000"/>
            <a:ext cx="9601200" cy="1143000"/>
          </a:xfrm>
        </p:spPr>
        <p:txBody>
          <a:bodyPr/>
          <a:lstStyle/>
          <a:p>
            <a:r>
              <a:rPr lang="en-US" b="1" dirty="0" smtClean="0"/>
              <a:t>What did you notice?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3200400"/>
            <a:ext cx="4645152" cy="838200"/>
          </a:xfrm>
        </p:spPr>
        <p:txBody>
          <a:bodyPr>
            <a:noAutofit/>
          </a:bodyPr>
          <a:lstStyle/>
          <a:p>
            <a:r>
              <a:rPr lang="en-US" sz="4000" dirty="0"/>
              <a:t>a</a:t>
            </a:r>
            <a:r>
              <a:rPr lang="en-US" sz="4000" dirty="0" smtClean="0"/>
              <a:t>bout the experience as a learner?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0" y="3200400"/>
            <a:ext cx="4648201" cy="838200"/>
          </a:xfrm>
        </p:spPr>
        <p:txBody>
          <a:bodyPr>
            <a:noAutofit/>
          </a:bodyPr>
          <a:lstStyle/>
          <a:p>
            <a:r>
              <a:rPr lang="en-US" sz="4000" dirty="0"/>
              <a:t>a</a:t>
            </a:r>
            <a:r>
              <a:rPr lang="en-US" sz="4000" dirty="0" smtClean="0"/>
              <a:t>bout the experience as a teacher?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5232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12" y="914400"/>
            <a:ext cx="6536447" cy="5207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9716188">
            <a:off x="2416711" y="2901047"/>
            <a:ext cx="8763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Or we could do it like this?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2213362"/>
            <a:ext cx="3254079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23012" y="5100161"/>
            <a:ext cx="563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/>
                </a:solidFill>
                <a:hlinkClick r:id="rId2"/>
              </a:rPr>
              <a:t>www.aliciaburdess.com</a:t>
            </a:r>
            <a:endParaRPr lang="en-US" sz="3200" dirty="0" smtClean="0">
              <a:solidFill>
                <a:schemeClr val="accent6"/>
              </a:solidFill>
            </a:endParaRPr>
          </a:p>
          <a:p>
            <a:endParaRPr lang="en-US" sz="3200" dirty="0">
              <a:solidFill>
                <a:schemeClr val="accent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12" y="1150173"/>
            <a:ext cx="3086100" cy="3657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9012" y="975955"/>
            <a:ext cx="677463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Where do I get more problems?</a:t>
            </a:r>
          </a:p>
          <a:p>
            <a:endParaRPr lang="en-US" sz="3200" dirty="0" smtClean="0">
              <a:solidFill>
                <a:srgbClr val="00B050"/>
              </a:solidFill>
            </a:endParaRPr>
          </a:p>
          <a:p>
            <a:r>
              <a:rPr lang="en-US" sz="3200" dirty="0" smtClean="0">
                <a:solidFill>
                  <a:srgbClr val="00B050"/>
                </a:solidFill>
              </a:rPr>
              <a:t>ATA Library/ </a:t>
            </a:r>
            <a:r>
              <a:rPr lang="en-US" sz="3200" dirty="0" err="1" smtClean="0">
                <a:solidFill>
                  <a:srgbClr val="00B050"/>
                </a:solidFill>
              </a:rPr>
              <a:t>www.aliciaburdess.com</a:t>
            </a:r>
            <a:r>
              <a:rPr lang="en-US" sz="3200" dirty="0">
                <a:solidFill>
                  <a:srgbClr val="00B050"/>
                </a:solidFill>
              </a:rPr>
              <a:t>:</a:t>
            </a:r>
            <a:endParaRPr lang="en-US" sz="3200" dirty="0" smtClean="0">
              <a:solidFill>
                <a:srgbClr val="00B050"/>
              </a:solidFill>
            </a:endParaRPr>
          </a:p>
          <a:p>
            <a:r>
              <a:rPr lang="en-US" sz="3200" dirty="0" smtClean="0">
                <a:solidFill>
                  <a:srgbClr val="00B050"/>
                </a:solidFill>
              </a:rPr>
              <a:t>-Grade 8</a:t>
            </a:r>
            <a:endParaRPr lang="en-US" sz="3200" dirty="0">
              <a:solidFill>
                <a:srgbClr val="00B050"/>
              </a:solidFill>
            </a:endParaRPr>
          </a:p>
          <a:p>
            <a:r>
              <a:rPr lang="en-US" sz="3200" dirty="0" smtClean="0">
                <a:solidFill>
                  <a:srgbClr val="00B050"/>
                </a:solidFill>
              </a:rPr>
              <a:t>-Grade 2</a:t>
            </a:r>
          </a:p>
          <a:p>
            <a:r>
              <a:rPr lang="en-US" sz="3200" dirty="0" smtClean="0">
                <a:solidFill>
                  <a:srgbClr val="00B050"/>
                </a:solidFill>
              </a:rPr>
              <a:t>-Grade 3 in progress</a:t>
            </a:r>
          </a:p>
        </p:txBody>
      </p:sp>
    </p:spTree>
    <p:extLst>
      <p:ext uri="{BB962C8B-B14F-4D97-AF65-F5344CB8AC3E}">
        <p14:creationId xmlns:p14="http://schemas.microsoft.com/office/powerpoint/2010/main" val="36895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Hard Jugs Problem</a:t>
            </a:r>
            <a:endParaRPr lang="en-US" dirty="0"/>
          </a:p>
        </p:txBody>
      </p:sp>
      <p:pic>
        <p:nvPicPr>
          <p:cNvPr id="4" name="Die hard 3 _ Jugs Proble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213" y="1884363"/>
            <a:ext cx="9601200" cy="4079875"/>
          </a:xfrm>
        </p:spPr>
      </p:pic>
    </p:spTree>
    <p:extLst>
      <p:ext uri="{BB962C8B-B14F-4D97-AF65-F5344CB8AC3E}">
        <p14:creationId xmlns:p14="http://schemas.microsoft.com/office/powerpoint/2010/main" val="33811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Geometric design templat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ometric design template" id="{0EA9C561-8BAB-4742-9280-AC6973BB6853}" vid="{8CC59F31-5649-4433-9D0A-F449DC7A095A}"/>
    </a:ext>
  </a:extLst>
</a:theme>
</file>

<file path=ppt/theme/theme2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142F84C-51DE-4DC6-9649-9A70494832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119</Words>
  <Application>Microsoft Macintosh PowerPoint</Application>
  <PresentationFormat>Custom</PresentationFormat>
  <Paragraphs>21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Mangal</vt:lpstr>
      <vt:lpstr>Palatino Linotype</vt:lpstr>
      <vt:lpstr>Arial</vt:lpstr>
      <vt:lpstr>Geometric design template</vt:lpstr>
      <vt:lpstr>For the Love and Understanding</vt:lpstr>
      <vt:lpstr>The Painted Cube</vt:lpstr>
      <vt:lpstr>PowerPoint Presentation</vt:lpstr>
      <vt:lpstr>Squares on a Checkerboard</vt:lpstr>
      <vt:lpstr>PowerPoint Presentation</vt:lpstr>
      <vt:lpstr>What did you notice?</vt:lpstr>
      <vt:lpstr>PowerPoint Presentation</vt:lpstr>
      <vt:lpstr>PowerPoint Presentation</vt:lpstr>
      <vt:lpstr>Die Hard Jugs Problem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modified xsi:type="dcterms:W3CDTF">2018-10-20T05:31:32Z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TC034605189991</vt:lpwstr>
  </property>
</Properties>
</file>