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2"/>
    <p:sldId id="294" r:id="rId3"/>
    <p:sldId id="259" r:id="rId4"/>
    <p:sldId id="290" r:id="rId5"/>
    <p:sldId id="289" r:id="rId6"/>
    <p:sldId id="262" r:id="rId7"/>
    <p:sldId id="267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3" r:id="rId18"/>
    <p:sldId id="281" r:id="rId19"/>
    <p:sldId id="282" r:id="rId20"/>
    <p:sldId id="295" r:id="rId21"/>
    <p:sldId id="260" r:id="rId22"/>
    <p:sldId id="292" r:id="rId23"/>
    <p:sldId id="293" r:id="rId24"/>
    <p:sldId id="26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76" autoAdjust="0"/>
  </p:normalViewPr>
  <p:slideViewPr>
    <p:cSldViewPr snapToGrid="0">
      <p:cViewPr varScale="1">
        <p:scale>
          <a:sx n="44" d="100"/>
          <a:sy n="44" d="100"/>
        </p:scale>
        <p:origin x="66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8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EB78E-DA10-4928-8151-5D26A58DA6AC}" type="datetimeFigureOut">
              <a:rPr lang="fr-CA" smtClean="0"/>
              <a:t>2018-01-15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B412A-3E1B-465A-8CE2-E3D855B30F7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6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 Groups</a:t>
            </a:r>
          </a:p>
          <a:p>
            <a:r>
              <a:rPr lang="en-US" dirty="0" smtClean="0"/>
              <a:t>Vertical Surfaces </a:t>
            </a:r>
          </a:p>
          <a:p>
            <a:r>
              <a:rPr lang="en-US" dirty="0" smtClean="0"/>
              <a:t>One pen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412A-3E1B-465A-8CE2-E3D855B30F7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8659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09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3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63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JESSIE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26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39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5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 Groups</a:t>
            </a:r>
          </a:p>
          <a:p>
            <a:r>
              <a:rPr lang="en-US" dirty="0" smtClean="0"/>
              <a:t>Vertical Surfaces </a:t>
            </a:r>
          </a:p>
          <a:p>
            <a:r>
              <a:rPr lang="en-US" dirty="0" smtClean="0"/>
              <a:t>One pen</a:t>
            </a:r>
          </a:p>
          <a:p>
            <a:r>
              <a:rPr lang="en-US" dirty="0" smtClean="0"/>
              <a:t>Low Floor High Ceiling</a:t>
            </a:r>
          </a:p>
          <a:p>
            <a:r>
              <a:rPr lang="en-US" dirty="0" smtClean="0"/>
              <a:t>Puzzles</a:t>
            </a:r>
            <a:r>
              <a:rPr lang="en-US" baseline="0" dirty="0" smtClean="0"/>
              <a:t> and Problems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412A-3E1B-465A-8CE2-E3D855B30F7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0800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you</a:t>
            </a:r>
            <a:r>
              <a:rPr lang="fr-CA" baseline="0" dirty="0" smtClean="0"/>
              <a:t> notice about the </a:t>
            </a:r>
            <a:r>
              <a:rPr lang="fr-CA" baseline="0" dirty="0" err="1" smtClean="0"/>
              <a:t>experience</a:t>
            </a:r>
            <a:r>
              <a:rPr lang="fr-CA" baseline="0" dirty="0" smtClean="0"/>
              <a:t>?</a:t>
            </a:r>
          </a:p>
          <a:p>
            <a:r>
              <a:rPr lang="fr-CA" baseline="0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you</a:t>
            </a:r>
            <a:r>
              <a:rPr lang="fr-CA" baseline="0" dirty="0" smtClean="0"/>
              <a:t> notice about </a:t>
            </a:r>
            <a:r>
              <a:rPr lang="fr-CA" baseline="0" dirty="0" err="1" smtClean="0"/>
              <a:t>you</a:t>
            </a:r>
            <a:r>
              <a:rPr lang="fr-CA" baseline="0" dirty="0" smtClean="0"/>
              <a:t> as a </a:t>
            </a:r>
            <a:r>
              <a:rPr lang="fr-CA" baseline="0" dirty="0" err="1" smtClean="0"/>
              <a:t>learner</a:t>
            </a:r>
            <a:r>
              <a:rPr lang="fr-CA" baseline="0" dirty="0" smtClean="0"/>
              <a:t>?</a:t>
            </a:r>
          </a:p>
          <a:p>
            <a:r>
              <a:rPr lang="fr-CA" baseline="0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you</a:t>
            </a:r>
            <a:r>
              <a:rPr lang="fr-CA" baseline="0" dirty="0" smtClean="0"/>
              <a:t> notice about the </a:t>
            </a:r>
            <a:r>
              <a:rPr lang="fr-CA" baseline="0" dirty="0" err="1" smtClean="0"/>
              <a:t>teacher</a:t>
            </a:r>
            <a:r>
              <a:rPr lang="fr-CA" baseline="0" dirty="0" smtClean="0"/>
              <a:t>?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412A-3E1B-465A-8CE2-E3D855B30F76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90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 Groups</a:t>
            </a:r>
          </a:p>
          <a:p>
            <a:r>
              <a:rPr lang="en-US" dirty="0" smtClean="0"/>
              <a:t>Vertical Surfaces </a:t>
            </a:r>
          </a:p>
          <a:p>
            <a:r>
              <a:rPr lang="en-US" dirty="0" smtClean="0"/>
              <a:t>One pen</a:t>
            </a:r>
          </a:p>
          <a:p>
            <a:r>
              <a:rPr lang="en-US" dirty="0" smtClean="0"/>
              <a:t>Low Floor High Ceiling</a:t>
            </a:r>
          </a:p>
          <a:p>
            <a:r>
              <a:rPr lang="en-US" dirty="0" smtClean="0"/>
              <a:t>Puzzles</a:t>
            </a:r>
            <a:r>
              <a:rPr lang="en-US" baseline="0" dirty="0" smtClean="0"/>
              <a:t> and Problems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412A-3E1B-465A-8CE2-E3D855B30F76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7080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</a:t>
            </a:r>
            <a:r>
              <a:rPr lang="en-US" baseline="0" dirty="0" smtClean="0"/>
              <a:t> your biggest take away from today?</a:t>
            </a:r>
          </a:p>
          <a:p>
            <a:r>
              <a:rPr lang="en-US" baseline="0" dirty="0" smtClean="0"/>
              <a:t>What are you going to do with your students tomorrow?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412A-3E1B-465A-8CE2-E3D855B30F76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802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473B2-F915-404A-AC80-A3AC62330B79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184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number do</a:t>
            </a:r>
            <a:r>
              <a:rPr lang="en-US" baseline="0" dirty="0" smtClean="0"/>
              <a:t> we see here?  How do we see that number?  Can you explain with pictures, with words?  What other ways do you see 25?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B412A-3E1B-465A-8CE2-E3D855B30F7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397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Subitizing</a:t>
            </a:r>
            <a:r>
              <a:rPr lang="en-US" dirty="0" smtClean="0"/>
              <a:t>/</a:t>
            </a:r>
            <a:r>
              <a:rPr lang="en-US" baseline="0" dirty="0" smtClean="0"/>
              <a:t> Making 10 – “</a:t>
            </a:r>
            <a:r>
              <a:rPr lang="en-US" baseline="0" dirty="0" err="1" smtClean="0"/>
              <a:t>Tenness</a:t>
            </a:r>
            <a:r>
              <a:rPr lang="en-US" baseline="0" dirty="0" smtClean="0"/>
              <a:t>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5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2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7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11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6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ALICIA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C834-1BAF-44A4-A904-358C69933C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8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q-e-d/the-perfect-math-lesson-what-6-year-old-kids-taught-this-high-school-teacher-9d8e90d31465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OGMJ2b-3eCk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 err="1" smtClean="0"/>
              <a:t>NuMERACY</a:t>
            </a:r>
            <a:r>
              <a:rPr lang="en-US" sz="9600" dirty="0"/>
              <a:t> </a:t>
            </a:r>
            <a:r>
              <a:rPr lang="en-US" sz="9600" dirty="0" smtClean="0"/>
              <a:t>101 Day 1</a:t>
            </a:r>
            <a:endParaRPr lang="en-CA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GPCSD, January 16, 2018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1821" cy="4572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07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98" y="175910"/>
            <a:ext cx="3151991" cy="42201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5-frames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09" y="193638"/>
            <a:ext cx="2849606" cy="42323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10-frames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49" y="189383"/>
            <a:ext cx="3902287" cy="39923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10-frames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Balances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0741" y="-293168"/>
            <a:ext cx="3543356" cy="50763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44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Balances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533" y="-167177"/>
            <a:ext cx="3455706" cy="49303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815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Math Squares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4" y="427274"/>
            <a:ext cx="3333974" cy="38758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463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Math Squares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94" y="161365"/>
            <a:ext cx="3495004" cy="41095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027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460416"/>
            <a:ext cx="3215377" cy="382969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Subtitle 9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Math Squares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Two Ways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80" y="290458"/>
            <a:ext cx="3968356" cy="40416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336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Two Ways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938" y="302016"/>
            <a:ext cx="3646588" cy="41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solve A math </a:t>
            </a:r>
            <a:r>
              <a:rPr lang="en-US" dirty="0" err="1" smtClean="0"/>
              <a:t>probleM</a:t>
            </a:r>
            <a:r>
              <a:rPr lang="en-US" dirty="0" smtClean="0"/>
              <a:t>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1719942"/>
            <a:ext cx="9720073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PERFECT NUMBERS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07" y="2558143"/>
            <a:ext cx="4272208" cy="3204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5715" y="59124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medium.com/q-e-d/the-perfect-math-lesson-what-6-year-old-kids-taught-this-high-school-teacher-9d8e90d31465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time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 grade level groups, explore and investigate </a:t>
            </a:r>
            <a:r>
              <a:rPr lang="en-US" sz="3200" dirty="0" smtClean="0"/>
              <a:t>the COMING TO KNOW NUMBER</a:t>
            </a:r>
            <a:r>
              <a:rPr lang="en-US" sz="3200" dirty="0" smtClean="0"/>
              <a:t> </a:t>
            </a:r>
            <a:r>
              <a:rPr lang="en-US" sz="3200" dirty="0" smtClean="0"/>
              <a:t>resource and, with the help of your program of studies, find three problems that link to you curriculum.</a:t>
            </a:r>
          </a:p>
          <a:p>
            <a:endParaRPr lang="en-US" sz="3200" dirty="0"/>
          </a:p>
          <a:p>
            <a:r>
              <a:rPr lang="en-US" sz="3200" dirty="0" smtClean="0"/>
              <a:t>Try them out with your students.  Use random groups, vertical surfaces, one pen!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080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526101" cy="1499616"/>
          </a:xfrm>
        </p:spPr>
        <p:txBody>
          <a:bodyPr/>
          <a:lstStyle/>
          <a:p>
            <a:r>
              <a:rPr lang="en-US" dirty="0" smtClean="0"/>
              <a:t>Let’s solve A math problem!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3657" y="-261060"/>
            <a:ext cx="6343050" cy="71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526101" cy="1499616"/>
          </a:xfrm>
        </p:spPr>
        <p:txBody>
          <a:bodyPr/>
          <a:lstStyle/>
          <a:p>
            <a:r>
              <a:rPr lang="en-US" dirty="0" smtClean="0"/>
              <a:t>Let’s solve A math problem!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0229" y="0"/>
            <a:ext cx="6026263" cy="68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526101" cy="1499616"/>
          </a:xfrm>
        </p:spPr>
        <p:txBody>
          <a:bodyPr/>
          <a:lstStyle/>
          <a:p>
            <a:r>
              <a:rPr lang="en-US" dirty="0" smtClean="0"/>
              <a:t>Let’s solve A math problem!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29" y="0"/>
            <a:ext cx="6291942" cy="68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7" y="401411"/>
            <a:ext cx="7197498" cy="6051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4279" y="6130019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SPEED DATING</a:t>
            </a: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824429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ideas/big questions</a:t>
            </a:r>
            <a:endParaRPr lang="en-C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r="148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8679051" y="5368492"/>
            <a:ext cx="320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does our curriculum say?</a:t>
            </a:r>
          </a:p>
          <a:p>
            <a:r>
              <a:rPr lang="en-US" b="1" dirty="0" smtClean="0"/>
              <a:t>What does research say?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4815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FROnt</a:t>
            </a:r>
            <a:r>
              <a:rPr lang="en-US" dirty="0" smtClean="0"/>
              <a:t> Matter EXPLORATION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WITH YOURSELF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WITH YOUR TABLE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300" y="3048480"/>
            <a:ext cx="2124075" cy="2152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3" y="2843693"/>
            <a:ext cx="1781175" cy="2562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41" y="2854098"/>
            <a:ext cx="3450772" cy="23470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75160" y="5785730"/>
            <a:ext cx="3228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https://</a:t>
            </a:r>
            <a:r>
              <a:rPr lang="en-CA" dirty="0" smtClean="0">
                <a:hlinkClick r:id="rId5"/>
              </a:rPr>
              <a:t>youtu.be/OGMJ2b-3eCk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8722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Math Classroom in 2017</a:t>
            </a:r>
            <a:endParaRPr lang="fr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0665" y="1785258"/>
            <a:ext cx="10412764" cy="452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43" y="3378631"/>
            <a:ext cx="4639158" cy="3479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6782" y="1506781"/>
            <a:ext cx="6888137" cy="3874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75" y="0"/>
            <a:ext cx="4504841" cy="3378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15" y="-1"/>
            <a:ext cx="3822915" cy="3378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97" y="3378630"/>
            <a:ext cx="3705378" cy="347937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-11625" y="4991133"/>
            <a:ext cx="3684723" cy="146304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do you Notice?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2088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60138"/>
            <a:ext cx="7670909" cy="1463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Number Sense?</a:t>
            </a:r>
            <a:br>
              <a:rPr lang="en-US" dirty="0" smtClean="0"/>
            </a:br>
            <a:r>
              <a:rPr lang="en-US" dirty="0" smtClean="0"/>
              <a:t>How do we develop Number sense?</a:t>
            </a:r>
            <a:endParaRPr lang="fr-CA" dirty="0"/>
          </a:p>
        </p:txBody>
      </p:sp>
      <p:pic>
        <p:nvPicPr>
          <p:cNvPr id="1026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05" y="768041"/>
            <a:ext cx="3725495" cy="372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87" y="985756"/>
            <a:ext cx="3734930" cy="281332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8264552" y="4039257"/>
            <a:ext cx="3200400" cy="14630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457200" tIns="365760" rIns="4572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/>
              <a:t>“Worksheets don’t grow Dendrites” – Marcia Tate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65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Dot Collections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25" y="599738"/>
            <a:ext cx="3404796" cy="34047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074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Dot Collections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68" y="335280"/>
            <a:ext cx="3031575" cy="41076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960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606</TotalTime>
  <Words>309</Words>
  <Application>Microsoft Office PowerPoint</Application>
  <PresentationFormat>Widescreen</PresentationFormat>
  <Paragraphs>86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Tw Cen MT</vt:lpstr>
      <vt:lpstr>Tw Cen MT Condensed</vt:lpstr>
      <vt:lpstr>Wingdings 3</vt:lpstr>
      <vt:lpstr>Integral</vt:lpstr>
      <vt:lpstr>NuMERACY 101 Day 1</vt:lpstr>
      <vt:lpstr>Let’s solve A math probleM!</vt:lpstr>
      <vt:lpstr>Big ideas/big questions</vt:lpstr>
      <vt:lpstr>FROnt Matter EXPLORATION</vt:lpstr>
      <vt:lpstr>The Math Classroom in 2017</vt:lpstr>
      <vt:lpstr>What do you Notice?</vt:lpstr>
      <vt:lpstr>What is Number Sense? How do we develop Number sense?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 time</vt:lpstr>
      <vt:lpstr>Let’s solve A math problem!</vt:lpstr>
      <vt:lpstr>Let’s solve A math problem!</vt:lpstr>
      <vt:lpstr>Let’s solve A math problem!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 101</dc:title>
  <dc:creator>Alicia Burdess</dc:creator>
  <cp:lastModifiedBy>Alicia Burdess</cp:lastModifiedBy>
  <cp:revision>34</cp:revision>
  <dcterms:created xsi:type="dcterms:W3CDTF">2017-02-07T17:18:31Z</dcterms:created>
  <dcterms:modified xsi:type="dcterms:W3CDTF">2018-01-15T19:08:36Z</dcterms:modified>
</cp:coreProperties>
</file>