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65" r:id="rId3"/>
    <p:sldId id="264" r:id="rId4"/>
    <p:sldId id="261" r:id="rId5"/>
    <p:sldId id="257" r:id="rId6"/>
    <p:sldId id="258" r:id="rId7"/>
    <p:sldId id="259" r:id="rId8"/>
    <p:sldId id="260" r:id="rId9"/>
    <p:sldId id="267" r:id="rId10"/>
    <p:sldId id="268" r:id="rId11"/>
    <p:sldId id="290" r:id="rId12"/>
    <p:sldId id="285" r:id="rId13"/>
    <p:sldId id="291" r:id="rId14"/>
    <p:sldId id="263" r:id="rId15"/>
    <p:sldId id="266"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2AABEE2-1860-430A-936B-0FA9C6407EF3}" type="datetimeFigureOut">
              <a:rPr lang="en-US" smtClean="0"/>
              <a:t>1/28/2016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6657798-A900-41D6-AB89-DE192262B963}" type="slidenum">
              <a:rPr lang="en-US" smtClean="0"/>
              <a:t>‹#›</a:t>
            </a:fld>
            <a:endParaRPr lang="en-US"/>
          </a:p>
        </p:txBody>
      </p:sp>
    </p:spTree>
    <p:extLst>
      <p:ext uri="{BB962C8B-B14F-4D97-AF65-F5344CB8AC3E}">
        <p14:creationId xmlns:p14="http://schemas.microsoft.com/office/powerpoint/2010/main" val="1303502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teachers are expected to meet the TQS</a:t>
            </a:r>
            <a:r>
              <a:rPr lang="en-US" baseline="0" dirty="0" smtClean="0"/>
              <a:t> throughout their careers. However, teaching practices will vary because each teaching situation is different and in constant change.</a:t>
            </a:r>
          </a:p>
          <a:p>
            <a:endParaRPr lang="en-US" baseline="0" dirty="0" smtClean="0"/>
          </a:p>
          <a:p>
            <a:r>
              <a:rPr lang="en-US" baseline="0" dirty="0" smtClean="0"/>
              <a:t>The document you hold in your hand is the BINDING one, it is an Alberta Education expectation for both beginning and seasoned teachers. As you will see when we start to go through, there are many factors for each one. That is why principals will tell you that you may not reach all of them in a year. It isn’t so you only hit them once, but consistently throughout the year.</a:t>
            </a:r>
            <a:endParaRPr lang="en-US" dirty="0"/>
          </a:p>
        </p:txBody>
      </p:sp>
      <p:sp>
        <p:nvSpPr>
          <p:cNvPr id="4" name="Slide Number Placeholder 3"/>
          <p:cNvSpPr>
            <a:spLocks noGrp="1"/>
          </p:cNvSpPr>
          <p:nvPr>
            <p:ph type="sldNum" sz="quarter" idx="10"/>
          </p:nvPr>
        </p:nvSpPr>
        <p:spPr/>
        <p:txBody>
          <a:bodyPr/>
          <a:lstStyle/>
          <a:p>
            <a:fld id="{A2D335A0-645D-42EF-8126-17D1D926A8D2}" type="slidenum">
              <a:rPr lang="en-US" smtClean="0"/>
              <a:t>9</a:t>
            </a:fld>
            <a:endParaRPr lang="en-US"/>
          </a:p>
        </p:txBody>
      </p:sp>
    </p:spTree>
    <p:extLst>
      <p:ext uri="{BB962C8B-B14F-4D97-AF65-F5344CB8AC3E}">
        <p14:creationId xmlns:p14="http://schemas.microsoft.com/office/powerpoint/2010/main" val="3187681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1/28/2016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PD Friday</a:t>
            </a:r>
            <a:endParaRPr lang="en-US" dirty="0"/>
          </a:p>
        </p:txBody>
      </p:sp>
      <p:sp>
        <p:nvSpPr>
          <p:cNvPr id="3" name="Subtitle 2"/>
          <p:cNvSpPr>
            <a:spLocks noGrp="1"/>
          </p:cNvSpPr>
          <p:nvPr>
            <p:ph type="subTitle" idx="1"/>
          </p:nvPr>
        </p:nvSpPr>
        <p:spPr/>
        <p:txBody>
          <a:bodyPr>
            <a:normAutofit lnSpcReduction="10000"/>
          </a:bodyPr>
          <a:lstStyle/>
          <a:p>
            <a:r>
              <a:rPr lang="en-US" dirty="0" smtClean="0"/>
              <a:t>Alicia and Val’s groups are together</a:t>
            </a:r>
            <a:r>
              <a:rPr lang="en-US" dirty="0" smtClean="0">
                <a:sym typeface="Wingdings" panose="05000000000000000000" pitchFamily="2" charset="2"/>
              </a:rPr>
              <a:t></a:t>
            </a:r>
          </a:p>
          <a:p>
            <a:r>
              <a:rPr lang="en-US" dirty="0" smtClean="0">
                <a:sym typeface="Wingdings" panose="05000000000000000000" pitchFamily="2" charset="2"/>
              </a:rPr>
              <a:t>Friday, January 29</a:t>
            </a:r>
            <a:r>
              <a:rPr lang="en-US" baseline="30000" dirty="0" smtClean="0">
                <a:sym typeface="Wingdings" panose="05000000000000000000" pitchFamily="2" charset="2"/>
              </a:rPr>
              <a:t>th</a:t>
            </a:r>
            <a:endParaRPr lang="en-US" dirty="0" smtClean="0">
              <a:sym typeface="Wingdings" panose="05000000000000000000" pitchFamily="2" charset="2"/>
            </a:endParaRPr>
          </a:p>
          <a:p>
            <a:r>
              <a:rPr lang="en-US" dirty="0" smtClean="0">
                <a:sym typeface="Wingdings" panose="05000000000000000000" pitchFamily="2" charset="2"/>
              </a:rPr>
              <a:t>9a.m.-11:30a.m.</a:t>
            </a:r>
            <a:endParaRPr lang="en-US" dirty="0"/>
          </a:p>
        </p:txBody>
      </p:sp>
    </p:spTree>
    <p:extLst>
      <p:ext uri="{BB962C8B-B14F-4D97-AF65-F5344CB8AC3E}">
        <p14:creationId xmlns:p14="http://schemas.microsoft.com/office/powerpoint/2010/main" val="2899439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356" y="1080327"/>
            <a:ext cx="6096000" cy="1200329"/>
          </a:xfrm>
          <a:prstGeom prst="rect">
            <a:avLst/>
          </a:prstGeom>
        </p:spPr>
        <p:txBody>
          <a:bodyPr>
            <a:spAutoFit/>
          </a:bodyPr>
          <a:lstStyle/>
          <a:p>
            <a:r>
              <a:rPr lang="en-US" b="1" dirty="0" smtClean="0">
                <a:solidFill>
                  <a:schemeClr val="accent3">
                    <a:lumMod val="75000"/>
                  </a:schemeClr>
                </a:solidFill>
              </a:rPr>
              <a:t>a)</a:t>
            </a:r>
            <a:r>
              <a:rPr lang="en-US" dirty="0" smtClean="0">
                <a:solidFill>
                  <a:schemeClr val="accent3">
                    <a:lumMod val="75000"/>
                  </a:schemeClr>
                </a:solidFill>
              </a:rPr>
              <a:t> </a:t>
            </a:r>
            <a:r>
              <a:rPr lang="en-US" dirty="0">
                <a:solidFill>
                  <a:schemeClr val="accent3">
                    <a:lumMod val="75000"/>
                  </a:schemeClr>
                </a:solidFill>
              </a:rPr>
              <a:t>contextual variables affect teaching and learning. They know how to </a:t>
            </a:r>
            <a:r>
              <a:rPr lang="en-US" dirty="0" smtClean="0">
                <a:solidFill>
                  <a:schemeClr val="accent3">
                    <a:lumMod val="75000"/>
                  </a:schemeClr>
                </a:solidFill>
              </a:rPr>
              <a:t>analyze </a:t>
            </a:r>
            <a:r>
              <a:rPr lang="en-US" dirty="0">
                <a:solidFill>
                  <a:schemeClr val="accent3">
                    <a:lumMod val="75000"/>
                  </a:schemeClr>
                </a:solidFill>
              </a:rPr>
              <a:t>many variables at one time, and how to respond by making reasoned decisions about their teaching practice and students’ </a:t>
            </a:r>
            <a:r>
              <a:rPr lang="en-US" dirty="0" smtClean="0">
                <a:solidFill>
                  <a:schemeClr val="accent3">
                    <a:lumMod val="75000"/>
                  </a:schemeClr>
                </a:solidFill>
              </a:rPr>
              <a:t>learning </a:t>
            </a:r>
            <a:endParaRPr lang="en-US" dirty="0">
              <a:solidFill>
                <a:schemeClr val="accent3">
                  <a:lumMod val="75000"/>
                </a:schemeClr>
              </a:solidFill>
            </a:endParaRPr>
          </a:p>
        </p:txBody>
      </p:sp>
      <p:sp>
        <p:nvSpPr>
          <p:cNvPr id="3" name="TextBox 2"/>
          <p:cNvSpPr txBox="1"/>
          <p:nvPr/>
        </p:nvSpPr>
        <p:spPr>
          <a:xfrm>
            <a:off x="642550" y="575779"/>
            <a:ext cx="5025082" cy="461665"/>
          </a:xfrm>
          <a:prstGeom prst="rect">
            <a:avLst/>
          </a:prstGeom>
          <a:noFill/>
        </p:spPr>
        <p:txBody>
          <a:bodyPr wrap="square" rtlCol="0">
            <a:spAutoFit/>
          </a:bodyPr>
          <a:lstStyle/>
          <a:p>
            <a:r>
              <a:rPr lang="en-US" sz="2400" dirty="0" smtClean="0"/>
              <a:t>THE TEACHER UNDERSTANDS:</a:t>
            </a:r>
            <a:endParaRPr lang="en-US" sz="2400" dirty="0"/>
          </a:p>
        </p:txBody>
      </p:sp>
      <p:sp>
        <p:nvSpPr>
          <p:cNvPr id="7" name="Rectangle 6"/>
          <p:cNvSpPr/>
          <p:nvPr/>
        </p:nvSpPr>
        <p:spPr>
          <a:xfrm>
            <a:off x="6780955" y="703366"/>
            <a:ext cx="4730206" cy="461665"/>
          </a:xfrm>
          <a:prstGeom prst="rect">
            <a:avLst/>
          </a:prstGeom>
        </p:spPr>
        <p:txBody>
          <a:bodyPr wrap="none">
            <a:spAutoFit/>
          </a:bodyPr>
          <a:lstStyle/>
          <a:p>
            <a:pPr lvl="0"/>
            <a:r>
              <a:rPr lang="en-US" sz="2400" dirty="0" smtClean="0">
                <a:solidFill>
                  <a:srgbClr val="C00000"/>
                </a:solidFill>
              </a:rPr>
              <a:t>PLANNING AND PREPARATION</a:t>
            </a:r>
            <a:endParaRPr lang="en-US" sz="2400" dirty="0">
              <a:solidFill>
                <a:srgbClr val="C00000"/>
              </a:solidFill>
            </a:endParaRPr>
          </a:p>
        </p:txBody>
      </p:sp>
      <p:sp>
        <p:nvSpPr>
          <p:cNvPr id="8" name="Rectangle 7"/>
          <p:cNvSpPr/>
          <p:nvPr/>
        </p:nvSpPr>
        <p:spPr>
          <a:xfrm>
            <a:off x="3471365" y="4149760"/>
            <a:ext cx="7751808" cy="1200329"/>
          </a:xfrm>
          <a:prstGeom prst="rect">
            <a:avLst/>
          </a:prstGeom>
        </p:spPr>
        <p:txBody>
          <a:bodyPr wrap="square">
            <a:spAutoFit/>
          </a:bodyPr>
          <a:lstStyle/>
          <a:p>
            <a:r>
              <a:rPr lang="en-US" b="1" dirty="0" smtClean="0">
                <a:solidFill>
                  <a:schemeClr val="accent3">
                    <a:lumMod val="75000"/>
                  </a:schemeClr>
                </a:solidFill>
              </a:rPr>
              <a:t>d) </a:t>
            </a:r>
            <a:r>
              <a:rPr lang="en-US" dirty="0" smtClean="0">
                <a:solidFill>
                  <a:schemeClr val="accent3">
                    <a:lumMod val="75000"/>
                  </a:schemeClr>
                </a:solidFill>
              </a:rPr>
              <a:t>the subject disciplines they teach. They have completed a structured program of studies through which they acquired the knowledge, concepts, methodologies and assumptions in one or more areas of specialization or subject disciplines taught in Alberta schools</a:t>
            </a:r>
            <a:endParaRPr lang="en-US" dirty="0">
              <a:solidFill>
                <a:schemeClr val="accent3">
                  <a:lumMod val="75000"/>
                </a:schemeClr>
              </a:solidFill>
            </a:endParaRPr>
          </a:p>
        </p:txBody>
      </p:sp>
      <p:sp>
        <p:nvSpPr>
          <p:cNvPr id="9" name="Rectangle 8"/>
          <p:cNvSpPr/>
          <p:nvPr/>
        </p:nvSpPr>
        <p:spPr>
          <a:xfrm>
            <a:off x="3093306" y="1924295"/>
            <a:ext cx="8328453" cy="1200329"/>
          </a:xfrm>
          <a:prstGeom prst="rect">
            <a:avLst/>
          </a:prstGeom>
        </p:spPr>
        <p:txBody>
          <a:bodyPr wrap="square">
            <a:spAutoFit/>
          </a:bodyPr>
          <a:lstStyle/>
          <a:p>
            <a:r>
              <a:rPr lang="en-US" b="1" dirty="0">
                <a:solidFill>
                  <a:schemeClr val="accent3">
                    <a:lumMod val="75000"/>
                  </a:schemeClr>
                </a:solidFill>
              </a:rPr>
              <a:t>b) </a:t>
            </a:r>
            <a:r>
              <a:rPr lang="en-US" dirty="0">
                <a:solidFill>
                  <a:schemeClr val="accent3">
                    <a:lumMod val="75000"/>
                  </a:schemeClr>
                </a:solidFill>
              </a:rPr>
              <a:t>the structure of the Alberta education system. They know the different roles in the system, and how responsibilities and accountabilities are determined, communicated and enforced, including the expectations held of them under the Certification of Teachers Regulation</a:t>
            </a:r>
            <a:r>
              <a:rPr lang="en-US" dirty="0">
                <a:solidFill>
                  <a:schemeClr val="bg1">
                    <a:lumMod val="95000"/>
                    <a:lumOff val="5000"/>
                  </a:schemeClr>
                </a:solidFill>
              </a:rPr>
              <a:t>,</a:t>
            </a:r>
            <a:endParaRPr lang="en-US" dirty="0"/>
          </a:p>
        </p:txBody>
      </p:sp>
      <p:sp>
        <p:nvSpPr>
          <p:cNvPr id="10" name="Rectangle 9"/>
          <p:cNvSpPr/>
          <p:nvPr/>
        </p:nvSpPr>
        <p:spPr>
          <a:xfrm>
            <a:off x="967945" y="3054547"/>
            <a:ext cx="7447735" cy="1200329"/>
          </a:xfrm>
          <a:prstGeom prst="rect">
            <a:avLst/>
          </a:prstGeom>
        </p:spPr>
        <p:txBody>
          <a:bodyPr wrap="square">
            <a:spAutoFit/>
          </a:bodyPr>
          <a:lstStyle/>
          <a:p>
            <a:r>
              <a:rPr lang="en-US" b="1" dirty="0">
                <a:solidFill>
                  <a:schemeClr val="accent3">
                    <a:lumMod val="75000"/>
                  </a:schemeClr>
                </a:solidFill>
              </a:rPr>
              <a:t>c) </a:t>
            </a:r>
            <a:r>
              <a:rPr lang="en-US" dirty="0">
                <a:solidFill>
                  <a:schemeClr val="accent3">
                    <a:lumMod val="75000"/>
                  </a:schemeClr>
                </a:solidFill>
              </a:rPr>
              <a:t>the purposes of the Guide to Education and programs of study germane to the specialization or subject disciplines they are prepared to teach. They know how to use these documents </a:t>
            </a:r>
            <a:r>
              <a:rPr lang="en-US" dirty="0" smtClean="0">
                <a:solidFill>
                  <a:schemeClr val="accent3">
                    <a:lumMod val="75000"/>
                  </a:schemeClr>
                </a:solidFill>
              </a:rPr>
              <a:t>to inform </a:t>
            </a:r>
            <a:r>
              <a:rPr lang="en-US" dirty="0">
                <a:solidFill>
                  <a:schemeClr val="accent3">
                    <a:lumMod val="75000"/>
                  </a:schemeClr>
                </a:solidFill>
              </a:rPr>
              <a:t>and direct their planning, instruction and assessment of student </a:t>
            </a:r>
            <a:r>
              <a:rPr lang="en-US" dirty="0" smtClean="0">
                <a:solidFill>
                  <a:schemeClr val="accent3">
                    <a:lumMod val="75000"/>
                  </a:schemeClr>
                </a:solidFill>
              </a:rPr>
              <a:t>progress </a:t>
            </a:r>
            <a:endParaRPr lang="en-US" dirty="0">
              <a:solidFill>
                <a:schemeClr val="accent3">
                  <a:lumMod val="75000"/>
                </a:schemeClr>
              </a:solidFill>
            </a:endParaRPr>
          </a:p>
        </p:txBody>
      </p:sp>
      <p:sp>
        <p:nvSpPr>
          <p:cNvPr id="11" name="Rectangle 10"/>
          <p:cNvSpPr/>
          <p:nvPr/>
        </p:nvSpPr>
        <p:spPr>
          <a:xfrm>
            <a:off x="967945" y="5244972"/>
            <a:ext cx="10565028" cy="923330"/>
          </a:xfrm>
          <a:prstGeom prst="rect">
            <a:avLst/>
          </a:prstGeom>
        </p:spPr>
        <p:txBody>
          <a:bodyPr wrap="square">
            <a:spAutoFit/>
          </a:bodyPr>
          <a:lstStyle/>
          <a:p>
            <a:r>
              <a:rPr lang="en-US" b="1" dirty="0">
                <a:solidFill>
                  <a:schemeClr val="accent3">
                    <a:lumMod val="75000"/>
                  </a:schemeClr>
                </a:solidFill>
              </a:rPr>
              <a:t>f) </a:t>
            </a:r>
            <a:r>
              <a:rPr lang="en-US" dirty="0">
                <a:solidFill>
                  <a:schemeClr val="accent3">
                    <a:lumMod val="75000"/>
                  </a:schemeClr>
                </a:solidFill>
              </a:rPr>
              <a:t>the purposes of short, medium and long term range planning. They know how to translate curriculum and desired outcomes into reasoned, meaningful and incrementally progressive learning opportunities for students. They also understand the need to vary their plans to accommodate individuals and groups of students</a:t>
            </a:r>
          </a:p>
        </p:txBody>
      </p:sp>
    </p:spTree>
    <p:extLst>
      <p:ext uri="{BB962C8B-B14F-4D97-AF65-F5344CB8AC3E}">
        <p14:creationId xmlns:p14="http://schemas.microsoft.com/office/powerpoint/2010/main" val="935717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2064" y="1079157"/>
            <a:ext cx="5025082" cy="461665"/>
          </a:xfrm>
          <a:prstGeom prst="rect">
            <a:avLst/>
          </a:prstGeom>
          <a:noFill/>
        </p:spPr>
        <p:txBody>
          <a:bodyPr wrap="square" rtlCol="0">
            <a:spAutoFit/>
          </a:bodyPr>
          <a:lstStyle/>
          <a:p>
            <a:r>
              <a:rPr lang="en-US" sz="2400" dirty="0" smtClean="0"/>
              <a:t>THE TEACHER UNDERSTANDS:</a:t>
            </a:r>
            <a:endParaRPr lang="en-US" sz="2400" dirty="0"/>
          </a:p>
        </p:txBody>
      </p:sp>
      <p:sp>
        <p:nvSpPr>
          <p:cNvPr id="5" name="Rectangle 4"/>
          <p:cNvSpPr/>
          <p:nvPr/>
        </p:nvSpPr>
        <p:spPr>
          <a:xfrm>
            <a:off x="1400431" y="1949994"/>
            <a:ext cx="8765059" cy="1200329"/>
          </a:xfrm>
          <a:prstGeom prst="rect">
            <a:avLst/>
          </a:prstGeom>
        </p:spPr>
        <p:txBody>
          <a:bodyPr wrap="square">
            <a:spAutoFit/>
          </a:bodyPr>
          <a:lstStyle/>
          <a:p>
            <a:r>
              <a:rPr lang="en-US" b="1" dirty="0">
                <a:solidFill>
                  <a:schemeClr val="accent3">
                    <a:lumMod val="75000"/>
                  </a:schemeClr>
                </a:solidFill>
              </a:rPr>
              <a:t>g) </a:t>
            </a:r>
            <a:r>
              <a:rPr lang="en-US" dirty="0">
                <a:solidFill>
                  <a:schemeClr val="accent3">
                    <a:lumMod val="75000"/>
                  </a:schemeClr>
                </a:solidFill>
              </a:rPr>
              <a:t>students’ needs for physical, social, cultural and psychological security. They know how to engage students in creating effective classroom routines. They know how and when to apply a variety of management strategies that are in keeping with the situation, and that provide for minimal disruptions to students’ learning</a:t>
            </a:r>
          </a:p>
        </p:txBody>
      </p:sp>
      <p:sp>
        <p:nvSpPr>
          <p:cNvPr id="7" name="Rectangle 6"/>
          <p:cNvSpPr/>
          <p:nvPr/>
        </p:nvSpPr>
        <p:spPr>
          <a:xfrm>
            <a:off x="6492967" y="836523"/>
            <a:ext cx="4362733" cy="461665"/>
          </a:xfrm>
          <a:prstGeom prst="rect">
            <a:avLst/>
          </a:prstGeom>
        </p:spPr>
        <p:txBody>
          <a:bodyPr wrap="none">
            <a:spAutoFit/>
          </a:bodyPr>
          <a:lstStyle/>
          <a:p>
            <a:pPr lvl="0"/>
            <a:r>
              <a:rPr lang="en-US" sz="2400" dirty="0" smtClean="0">
                <a:solidFill>
                  <a:srgbClr val="C00000"/>
                </a:solidFill>
              </a:rPr>
              <a:t>CLASSROOM ENVIRONMENT</a:t>
            </a:r>
            <a:endParaRPr lang="en-US" sz="2400" dirty="0">
              <a:solidFill>
                <a:srgbClr val="C00000"/>
              </a:solidFill>
            </a:endParaRPr>
          </a:p>
        </p:txBody>
      </p:sp>
      <p:sp>
        <p:nvSpPr>
          <p:cNvPr id="8" name="Rectangle 7"/>
          <p:cNvSpPr/>
          <p:nvPr/>
        </p:nvSpPr>
        <p:spPr>
          <a:xfrm>
            <a:off x="2456881" y="3559495"/>
            <a:ext cx="6458673" cy="923330"/>
          </a:xfrm>
          <a:prstGeom prst="rect">
            <a:avLst/>
          </a:prstGeom>
        </p:spPr>
        <p:txBody>
          <a:bodyPr wrap="square">
            <a:spAutoFit/>
          </a:bodyPr>
          <a:lstStyle/>
          <a:p>
            <a:r>
              <a:rPr lang="en-US" b="1" dirty="0">
                <a:solidFill>
                  <a:schemeClr val="accent3">
                    <a:lumMod val="75000"/>
                  </a:schemeClr>
                </a:solidFill>
              </a:rPr>
              <a:t>h)</a:t>
            </a:r>
            <a:r>
              <a:rPr lang="en-US" dirty="0">
                <a:solidFill>
                  <a:schemeClr val="accent3">
                    <a:lumMod val="75000"/>
                  </a:schemeClr>
                </a:solidFill>
              </a:rPr>
              <a:t> the importance of respecting students’ human dignity. They know how to establish, with different students, professional relationships that are characterized by mutual respect, trust and </a:t>
            </a:r>
            <a:r>
              <a:rPr lang="en-US" dirty="0" smtClean="0">
                <a:solidFill>
                  <a:schemeClr val="accent3">
                    <a:lumMod val="75000"/>
                  </a:schemeClr>
                </a:solidFill>
              </a:rPr>
              <a:t>harmony</a:t>
            </a:r>
            <a:endParaRPr lang="en-US" dirty="0">
              <a:solidFill>
                <a:schemeClr val="accent3">
                  <a:lumMod val="75000"/>
                </a:schemeClr>
              </a:solidFill>
            </a:endParaRPr>
          </a:p>
        </p:txBody>
      </p:sp>
    </p:spTree>
    <p:extLst>
      <p:ext uri="{BB962C8B-B14F-4D97-AF65-F5344CB8AC3E}">
        <p14:creationId xmlns:p14="http://schemas.microsoft.com/office/powerpoint/2010/main" val="3147493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166" y="644438"/>
            <a:ext cx="4688912" cy="461665"/>
          </a:xfrm>
          <a:prstGeom prst="rect">
            <a:avLst/>
          </a:prstGeom>
        </p:spPr>
        <p:txBody>
          <a:bodyPr wrap="none">
            <a:spAutoFit/>
          </a:bodyPr>
          <a:lstStyle/>
          <a:p>
            <a:pPr lvl="0"/>
            <a:r>
              <a:rPr lang="en-US" sz="2400" dirty="0">
                <a:solidFill>
                  <a:prstClr val="black"/>
                </a:solidFill>
              </a:rPr>
              <a:t>THE TEACHER UNDERSTANDS:</a:t>
            </a:r>
          </a:p>
        </p:txBody>
      </p:sp>
      <p:sp>
        <p:nvSpPr>
          <p:cNvPr id="5" name="Rectangle 4"/>
          <p:cNvSpPr/>
          <p:nvPr/>
        </p:nvSpPr>
        <p:spPr>
          <a:xfrm>
            <a:off x="4916584" y="5813009"/>
            <a:ext cx="2243499" cy="461665"/>
          </a:xfrm>
          <a:prstGeom prst="rect">
            <a:avLst/>
          </a:prstGeom>
        </p:spPr>
        <p:txBody>
          <a:bodyPr wrap="none">
            <a:spAutoFit/>
          </a:bodyPr>
          <a:lstStyle/>
          <a:p>
            <a:pPr lvl="0"/>
            <a:r>
              <a:rPr lang="en-US" sz="2400" dirty="0" smtClean="0">
                <a:solidFill>
                  <a:srgbClr val="C00000"/>
                </a:solidFill>
              </a:rPr>
              <a:t>INSTRUCTION</a:t>
            </a:r>
            <a:endParaRPr lang="en-US" sz="2400" dirty="0">
              <a:solidFill>
                <a:srgbClr val="C00000"/>
              </a:solidFill>
            </a:endParaRPr>
          </a:p>
        </p:txBody>
      </p:sp>
      <p:sp>
        <p:nvSpPr>
          <p:cNvPr id="6" name="Rectangle 5"/>
          <p:cNvSpPr/>
          <p:nvPr/>
        </p:nvSpPr>
        <p:spPr>
          <a:xfrm>
            <a:off x="815543" y="4217573"/>
            <a:ext cx="6096000" cy="1477328"/>
          </a:xfrm>
          <a:prstGeom prst="rect">
            <a:avLst/>
          </a:prstGeom>
        </p:spPr>
        <p:txBody>
          <a:bodyPr>
            <a:spAutoFit/>
          </a:bodyPr>
          <a:lstStyle/>
          <a:p>
            <a:r>
              <a:rPr lang="en-US" b="1" dirty="0">
                <a:solidFill>
                  <a:schemeClr val="accent3">
                    <a:lumMod val="75000"/>
                  </a:schemeClr>
                </a:solidFill>
              </a:rPr>
              <a:t>j) </a:t>
            </a:r>
            <a:r>
              <a:rPr lang="en-US" dirty="0">
                <a:solidFill>
                  <a:schemeClr val="accent3">
                    <a:lumMod val="75000"/>
                  </a:schemeClr>
                </a:solidFill>
              </a:rPr>
              <a:t>the functions of traditional and electronic teaching/learning technologies. They know how to use and how to engage students in using these technologies to present and deliver content, communicate effectively with others, find and secure information, research, word process, manage information, and keep records</a:t>
            </a:r>
            <a:r>
              <a:rPr lang="en-US" dirty="0">
                <a:solidFill>
                  <a:schemeClr val="bg1">
                    <a:lumMod val="95000"/>
                    <a:lumOff val="5000"/>
                  </a:schemeClr>
                </a:solidFill>
              </a:rPr>
              <a:t>; </a:t>
            </a:r>
          </a:p>
        </p:txBody>
      </p:sp>
      <p:sp>
        <p:nvSpPr>
          <p:cNvPr id="7" name="Rectangle 6"/>
          <p:cNvSpPr/>
          <p:nvPr/>
        </p:nvSpPr>
        <p:spPr>
          <a:xfrm>
            <a:off x="621166" y="1009386"/>
            <a:ext cx="6096000" cy="1785104"/>
          </a:xfrm>
          <a:prstGeom prst="rect">
            <a:avLst/>
          </a:prstGeom>
        </p:spPr>
        <p:txBody>
          <a:bodyPr>
            <a:spAutoFit/>
          </a:bodyPr>
          <a:lstStyle/>
          <a:p>
            <a:r>
              <a:rPr lang="en-US" sz="2000" b="1" dirty="0">
                <a:solidFill>
                  <a:schemeClr val="accent3">
                    <a:lumMod val="75000"/>
                  </a:schemeClr>
                </a:solidFill>
              </a:rPr>
              <a:t>e)</a:t>
            </a:r>
            <a:r>
              <a:rPr lang="en-US" sz="2000" dirty="0">
                <a:solidFill>
                  <a:schemeClr val="accent3">
                    <a:lumMod val="75000"/>
                  </a:schemeClr>
                </a:solidFill>
              </a:rPr>
              <a:t> </a:t>
            </a:r>
            <a:r>
              <a:rPr lang="en-US" dirty="0">
                <a:solidFill>
                  <a:schemeClr val="accent3">
                    <a:lumMod val="75000"/>
                  </a:schemeClr>
                </a:solidFill>
              </a:rPr>
              <a:t>all students can learn, albeit at different rates and in different ways. They know how (including when and how to engage others) to identify students’ different learning styles and ways students learn. They understand the need to respond to differences by creating multiple paths to learning for individuals and groups of students, including students with special learning needs</a:t>
            </a:r>
          </a:p>
        </p:txBody>
      </p:sp>
      <p:sp>
        <p:nvSpPr>
          <p:cNvPr id="8" name="Rectangle 7"/>
          <p:cNvSpPr/>
          <p:nvPr/>
        </p:nvSpPr>
        <p:spPr>
          <a:xfrm>
            <a:off x="7227915" y="4120781"/>
            <a:ext cx="4033211" cy="2031325"/>
          </a:xfrm>
          <a:prstGeom prst="rect">
            <a:avLst/>
          </a:prstGeom>
        </p:spPr>
        <p:txBody>
          <a:bodyPr wrap="square">
            <a:spAutoFit/>
          </a:bodyPr>
          <a:lstStyle/>
          <a:p>
            <a:r>
              <a:rPr lang="en-US" b="1" dirty="0">
                <a:solidFill>
                  <a:schemeClr val="accent3">
                    <a:lumMod val="75000"/>
                  </a:schemeClr>
                </a:solidFill>
              </a:rPr>
              <a:t>m)</a:t>
            </a:r>
            <a:r>
              <a:rPr lang="en-US" dirty="0">
                <a:solidFill>
                  <a:schemeClr val="accent3">
                    <a:lumMod val="75000"/>
                  </a:schemeClr>
                </a:solidFill>
              </a:rPr>
              <a:t> student learning is enhanced </a:t>
            </a:r>
            <a:r>
              <a:rPr lang="en-US" dirty="0" smtClean="0">
                <a:solidFill>
                  <a:schemeClr val="accent3">
                    <a:lumMod val="75000"/>
                  </a:schemeClr>
                </a:solidFill>
              </a:rPr>
              <a:t>through the </a:t>
            </a:r>
            <a:r>
              <a:rPr lang="en-US" dirty="0">
                <a:solidFill>
                  <a:schemeClr val="accent3">
                    <a:lumMod val="75000"/>
                  </a:schemeClr>
                </a:solidFill>
              </a:rPr>
              <a:t>use of home and </a:t>
            </a:r>
            <a:r>
              <a:rPr lang="en-US" dirty="0" smtClean="0">
                <a:solidFill>
                  <a:schemeClr val="accent3">
                    <a:lumMod val="75000"/>
                  </a:schemeClr>
                </a:solidFill>
              </a:rPr>
              <a:t>community resources</a:t>
            </a:r>
            <a:r>
              <a:rPr lang="en-US" dirty="0">
                <a:solidFill>
                  <a:schemeClr val="accent3">
                    <a:lumMod val="75000"/>
                  </a:schemeClr>
                </a:solidFill>
              </a:rPr>
              <a:t>. They know how to identify</a:t>
            </a:r>
          </a:p>
          <a:p>
            <a:r>
              <a:rPr lang="en-US" dirty="0">
                <a:solidFill>
                  <a:schemeClr val="accent3">
                    <a:lumMod val="75000"/>
                  </a:schemeClr>
                </a:solidFill>
              </a:rPr>
              <a:t>resources relevant to teaching </a:t>
            </a:r>
            <a:r>
              <a:rPr lang="en-US" dirty="0" smtClean="0">
                <a:solidFill>
                  <a:schemeClr val="accent3">
                    <a:lumMod val="75000"/>
                  </a:schemeClr>
                </a:solidFill>
              </a:rPr>
              <a:t>and learning </a:t>
            </a:r>
            <a:r>
              <a:rPr lang="en-US" dirty="0">
                <a:solidFill>
                  <a:schemeClr val="accent3">
                    <a:lumMod val="75000"/>
                  </a:schemeClr>
                </a:solidFill>
              </a:rPr>
              <a:t>objectives, and how </a:t>
            </a:r>
            <a:r>
              <a:rPr lang="en-US" dirty="0" smtClean="0">
                <a:solidFill>
                  <a:schemeClr val="accent3">
                    <a:lumMod val="75000"/>
                  </a:schemeClr>
                </a:solidFill>
              </a:rPr>
              <a:t>to incorporate </a:t>
            </a:r>
            <a:r>
              <a:rPr lang="en-US" dirty="0">
                <a:solidFill>
                  <a:schemeClr val="accent3">
                    <a:lumMod val="75000"/>
                  </a:schemeClr>
                </a:solidFill>
              </a:rPr>
              <a:t>these resources into their</a:t>
            </a:r>
          </a:p>
          <a:p>
            <a:r>
              <a:rPr lang="en-US" dirty="0">
                <a:solidFill>
                  <a:schemeClr val="accent3">
                    <a:lumMod val="75000"/>
                  </a:schemeClr>
                </a:solidFill>
              </a:rPr>
              <a:t>teaching and students</a:t>
            </a:r>
            <a:r>
              <a:rPr lang="en-US" dirty="0">
                <a:solidFill>
                  <a:schemeClr val="bg1">
                    <a:lumMod val="95000"/>
                    <a:lumOff val="5000"/>
                  </a:schemeClr>
                </a:solidFill>
              </a:rPr>
              <a:t>’ learning</a:t>
            </a:r>
          </a:p>
        </p:txBody>
      </p:sp>
      <p:sp>
        <p:nvSpPr>
          <p:cNvPr id="9" name="Rectangle 8"/>
          <p:cNvSpPr/>
          <p:nvPr/>
        </p:nvSpPr>
        <p:spPr>
          <a:xfrm>
            <a:off x="1902940" y="2761014"/>
            <a:ext cx="8270789" cy="1477328"/>
          </a:xfrm>
          <a:prstGeom prst="rect">
            <a:avLst/>
          </a:prstGeom>
        </p:spPr>
        <p:txBody>
          <a:bodyPr wrap="square">
            <a:spAutoFit/>
          </a:bodyPr>
          <a:lstStyle/>
          <a:p>
            <a:r>
              <a:rPr lang="en-US" b="1" dirty="0">
                <a:solidFill>
                  <a:schemeClr val="accent3">
                    <a:lumMod val="75000"/>
                  </a:schemeClr>
                </a:solidFill>
              </a:rPr>
              <a:t>k) </a:t>
            </a:r>
            <a:r>
              <a:rPr lang="en-US" dirty="0">
                <a:solidFill>
                  <a:schemeClr val="accent3">
                    <a:lumMod val="75000"/>
                  </a:schemeClr>
                </a:solidFill>
              </a:rPr>
              <a:t>the purposes of student assessment. They know how to assess the range of learning objectives by selecting and developing a variety of classroom and large scale assessment techniques and instruments. They know how to analyze the results of classroom and large scale assessment instruments including provincial assessment instruments, and how to use the results for the ultimate benefit of students; </a:t>
            </a:r>
          </a:p>
        </p:txBody>
      </p:sp>
      <p:sp>
        <p:nvSpPr>
          <p:cNvPr id="10" name="Rectangle 9"/>
          <p:cNvSpPr/>
          <p:nvPr/>
        </p:nvSpPr>
        <p:spPr>
          <a:xfrm>
            <a:off x="6984894" y="644438"/>
            <a:ext cx="4169138" cy="2031325"/>
          </a:xfrm>
          <a:prstGeom prst="rect">
            <a:avLst/>
          </a:prstGeom>
        </p:spPr>
        <p:txBody>
          <a:bodyPr wrap="square">
            <a:spAutoFit/>
          </a:bodyPr>
          <a:lstStyle/>
          <a:p>
            <a:r>
              <a:rPr lang="en-US" dirty="0" err="1">
                <a:solidFill>
                  <a:schemeClr val="accent3">
                    <a:lumMod val="75000"/>
                  </a:schemeClr>
                </a:solidFill>
              </a:rPr>
              <a:t>i</a:t>
            </a:r>
            <a:r>
              <a:rPr lang="en-US" dirty="0">
                <a:solidFill>
                  <a:schemeClr val="accent3">
                    <a:lumMod val="75000"/>
                  </a:schemeClr>
                </a:solidFill>
              </a:rPr>
              <a:t>) there are many approaches to teaching and learning. They know a broad range of instructional strategies appropriate to their area of specialization and the subject discipline they teach, and know which strategies are appropriate to help different students achieve different </a:t>
            </a:r>
            <a:r>
              <a:rPr lang="en-US" dirty="0" smtClean="0">
                <a:solidFill>
                  <a:schemeClr val="accent3">
                    <a:lumMod val="75000"/>
                  </a:schemeClr>
                </a:solidFill>
              </a:rPr>
              <a:t>outcomes</a:t>
            </a:r>
            <a:endParaRPr lang="en-US" dirty="0">
              <a:solidFill>
                <a:schemeClr val="accent3">
                  <a:lumMod val="75000"/>
                </a:schemeClr>
              </a:solidFill>
            </a:endParaRPr>
          </a:p>
        </p:txBody>
      </p:sp>
    </p:spTree>
    <p:extLst>
      <p:ext uri="{BB962C8B-B14F-4D97-AF65-F5344CB8AC3E}">
        <p14:creationId xmlns:p14="http://schemas.microsoft.com/office/powerpoint/2010/main" val="3517018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166" y="644438"/>
            <a:ext cx="4688912" cy="461665"/>
          </a:xfrm>
          <a:prstGeom prst="rect">
            <a:avLst/>
          </a:prstGeom>
        </p:spPr>
        <p:txBody>
          <a:bodyPr wrap="none">
            <a:spAutoFit/>
          </a:bodyPr>
          <a:lstStyle/>
          <a:p>
            <a:pPr lvl="0"/>
            <a:r>
              <a:rPr lang="en-US" sz="2400" dirty="0">
                <a:solidFill>
                  <a:prstClr val="black"/>
                </a:solidFill>
              </a:rPr>
              <a:t>THE TEACHER UNDERSTANDS:</a:t>
            </a:r>
          </a:p>
        </p:txBody>
      </p:sp>
      <p:sp>
        <p:nvSpPr>
          <p:cNvPr id="5" name="Rectangle 4"/>
          <p:cNvSpPr/>
          <p:nvPr/>
        </p:nvSpPr>
        <p:spPr>
          <a:xfrm>
            <a:off x="4308390" y="5731948"/>
            <a:ext cx="4944302" cy="461665"/>
          </a:xfrm>
          <a:prstGeom prst="rect">
            <a:avLst/>
          </a:prstGeom>
        </p:spPr>
        <p:txBody>
          <a:bodyPr wrap="none">
            <a:spAutoFit/>
          </a:bodyPr>
          <a:lstStyle/>
          <a:p>
            <a:pPr lvl="0"/>
            <a:r>
              <a:rPr lang="en-US" sz="2400" dirty="0" smtClean="0">
                <a:solidFill>
                  <a:srgbClr val="C00000"/>
                </a:solidFill>
              </a:rPr>
              <a:t>PROFESSIONAL RESPOSIBILITIES</a:t>
            </a:r>
            <a:endParaRPr lang="en-US" sz="2400" dirty="0">
              <a:solidFill>
                <a:srgbClr val="C00000"/>
              </a:solidFill>
            </a:endParaRPr>
          </a:p>
        </p:txBody>
      </p:sp>
      <p:sp>
        <p:nvSpPr>
          <p:cNvPr id="2" name="Rectangle 1"/>
          <p:cNvSpPr/>
          <p:nvPr/>
        </p:nvSpPr>
        <p:spPr>
          <a:xfrm>
            <a:off x="2826379" y="3724669"/>
            <a:ext cx="6096000" cy="1200329"/>
          </a:xfrm>
          <a:prstGeom prst="rect">
            <a:avLst/>
          </a:prstGeom>
        </p:spPr>
        <p:txBody>
          <a:bodyPr>
            <a:spAutoFit/>
          </a:bodyPr>
          <a:lstStyle/>
          <a:p>
            <a:r>
              <a:rPr lang="en-US" b="1" dirty="0">
                <a:solidFill>
                  <a:schemeClr val="accent3">
                    <a:lumMod val="75000"/>
                  </a:schemeClr>
                </a:solidFill>
              </a:rPr>
              <a:t>p) </a:t>
            </a:r>
            <a:r>
              <a:rPr lang="en-US" dirty="0">
                <a:solidFill>
                  <a:schemeClr val="accent3">
                    <a:lumMod val="75000"/>
                  </a:schemeClr>
                </a:solidFill>
              </a:rPr>
              <a:t>the importance of guiding their actions with a personal, overall vision of the purpose of teaching. They are able to communicate their vision, including how it has changed as a result of new knowledge, understanding and experience</a:t>
            </a:r>
          </a:p>
        </p:txBody>
      </p:sp>
      <p:sp>
        <p:nvSpPr>
          <p:cNvPr id="11" name="Rectangle 10"/>
          <p:cNvSpPr/>
          <p:nvPr/>
        </p:nvSpPr>
        <p:spPr>
          <a:xfrm>
            <a:off x="782593" y="1065160"/>
            <a:ext cx="6096000" cy="1200329"/>
          </a:xfrm>
          <a:prstGeom prst="rect">
            <a:avLst/>
          </a:prstGeom>
        </p:spPr>
        <p:txBody>
          <a:bodyPr>
            <a:spAutoFit/>
          </a:bodyPr>
          <a:lstStyle/>
          <a:p>
            <a:r>
              <a:rPr lang="en-US" b="1" dirty="0">
                <a:solidFill>
                  <a:schemeClr val="accent3">
                    <a:lumMod val="75000"/>
                  </a:schemeClr>
                </a:solidFill>
              </a:rPr>
              <a:t>l)</a:t>
            </a:r>
            <a:r>
              <a:rPr lang="en-US" dirty="0">
                <a:solidFill>
                  <a:schemeClr val="accent3">
                    <a:lumMod val="75000"/>
                  </a:schemeClr>
                </a:solidFill>
              </a:rPr>
              <a:t> the importance of engaging parents, purposefully and meaningfully, in all aspects of teaching and learning. They know how to develop and implement strategies that create and enhance partnerships among teachers, parents and </a:t>
            </a:r>
            <a:r>
              <a:rPr lang="en-US" dirty="0" smtClean="0">
                <a:solidFill>
                  <a:schemeClr val="accent3">
                    <a:lumMod val="75000"/>
                  </a:schemeClr>
                </a:solidFill>
              </a:rPr>
              <a:t>students </a:t>
            </a:r>
            <a:endParaRPr lang="en-US" dirty="0">
              <a:solidFill>
                <a:schemeClr val="accent3">
                  <a:lumMod val="75000"/>
                </a:schemeClr>
              </a:solidFill>
            </a:endParaRPr>
          </a:p>
        </p:txBody>
      </p:sp>
      <p:sp>
        <p:nvSpPr>
          <p:cNvPr id="12" name="Rectangle 11"/>
          <p:cNvSpPr/>
          <p:nvPr/>
        </p:nvSpPr>
        <p:spPr>
          <a:xfrm>
            <a:off x="1260390" y="2249141"/>
            <a:ext cx="6096000" cy="1754326"/>
          </a:xfrm>
          <a:prstGeom prst="rect">
            <a:avLst/>
          </a:prstGeom>
        </p:spPr>
        <p:txBody>
          <a:bodyPr>
            <a:spAutoFit/>
          </a:bodyPr>
          <a:lstStyle/>
          <a:p>
            <a:r>
              <a:rPr lang="en-US" b="1" dirty="0">
                <a:solidFill>
                  <a:schemeClr val="accent3">
                    <a:lumMod val="75000"/>
                  </a:schemeClr>
                </a:solidFill>
              </a:rPr>
              <a:t>o)</a:t>
            </a:r>
            <a:r>
              <a:rPr lang="en-US" dirty="0">
                <a:solidFill>
                  <a:schemeClr val="accent3">
                    <a:lumMod val="75000"/>
                  </a:schemeClr>
                </a:solidFill>
              </a:rPr>
              <a:t> the importance of career-long learning. They know how to assess their own teaching and how to work with others responsible for supervising and evaluating teachers. They know how to use the </a:t>
            </a:r>
            <a:r>
              <a:rPr lang="en-US" dirty="0" smtClean="0">
                <a:solidFill>
                  <a:schemeClr val="accent3">
                    <a:lumMod val="75000"/>
                  </a:schemeClr>
                </a:solidFill>
              </a:rPr>
              <a:t>findings </a:t>
            </a:r>
            <a:r>
              <a:rPr lang="en-US" dirty="0">
                <a:solidFill>
                  <a:schemeClr val="accent3">
                    <a:lumMod val="75000"/>
                  </a:schemeClr>
                </a:solidFill>
              </a:rPr>
              <a:t>of assessments, supervision and evaluations to select, develop and implement their own professional development activities; </a:t>
            </a:r>
          </a:p>
        </p:txBody>
      </p:sp>
      <p:sp>
        <p:nvSpPr>
          <p:cNvPr id="13" name="Rectangle 12"/>
          <p:cNvSpPr/>
          <p:nvPr/>
        </p:nvSpPr>
        <p:spPr>
          <a:xfrm>
            <a:off x="4856997" y="4959141"/>
            <a:ext cx="6096000" cy="369332"/>
          </a:xfrm>
          <a:prstGeom prst="rect">
            <a:avLst/>
          </a:prstGeom>
        </p:spPr>
        <p:txBody>
          <a:bodyPr>
            <a:spAutoFit/>
          </a:bodyPr>
          <a:lstStyle/>
          <a:p>
            <a:r>
              <a:rPr lang="en-US" b="1" dirty="0">
                <a:solidFill>
                  <a:schemeClr val="accent3">
                    <a:lumMod val="75000"/>
                  </a:schemeClr>
                </a:solidFill>
              </a:rPr>
              <a:t>q) </a:t>
            </a:r>
            <a:r>
              <a:rPr lang="en-US" dirty="0">
                <a:solidFill>
                  <a:schemeClr val="accent3">
                    <a:lumMod val="75000"/>
                  </a:schemeClr>
                </a:solidFill>
              </a:rPr>
              <a:t>they are expected to achieve the Teaching Quality Standard. </a:t>
            </a:r>
          </a:p>
        </p:txBody>
      </p:sp>
      <p:sp>
        <p:nvSpPr>
          <p:cNvPr id="3" name="Rectangle 2"/>
          <p:cNvSpPr/>
          <p:nvPr/>
        </p:nvSpPr>
        <p:spPr>
          <a:xfrm>
            <a:off x="7636475" y="875270"/>
            <a:ext cx="3509319" cy="2585323"/>
          </a:xfrm>
          <a:prstGeom prst="rect">
            <a:avLst/>
          </a:prstGeom>
        </p:spPr>
        <p:txBody>
          <a:bodyPr wrap="square">
            <a:spAutoFit/>
          </a:bodyPr>
          <a:lstStyle/>
          <a:p>
            <a:r>
              <a:rPr lang="en-US" b="1" dirty="0">
                <a:solidFill>
                  <a:schemeClr val="accent3">
                    <a:lumMod val="75000"/>
                  </a:schemeClr>
                </a:solidFill>
              </a:rPr>
              <a:t>n) </a:t>
            </a:r>
            <a:r>
              <a:rPr lang="en-US" dirty="0">
                <a:solidFill>
                  <a:schemeClr val="accent3">
                    <a:lumMod val="75000"/>
                  </a:schemeClr>
                </a:solidFill>
              </a:rPr>
              <a:t>the importance of contributing, independently and collegially, to the quality of their school. They know the strategies whereby they can, independently and collegially, enhance and maintain the quality of their schools to the </a:t>
            </a:r>
            <a:r>
              <a:rPr lang="en-US" dirty="0" smtClean="0">
                <a:solidFill>
                  <a:schemeClr val="accent3">
                    <a:lumMod val="75000"/>
                  </a:schemeClr>
                </a:solidFill>
              </a:rPr>
              <a:t>benefit </a:t>
            </a:r>
            <a:r>
              <a:rPr lang="en-US" dirty="0">
                <a:solidFill>
                  <a:schemeClr val="accent3">
                    <a:lumMod val="75000"/>
                  </a:schemeClr>
                </a:solidFill>
              </a:rPr>
              <a:t>of students, parents, community and colleagues;</a:t>
            </a:r>
          </a:p>
        </p:txBody>
      </p:sp>
    </p:spTree>
    <p:extLst>
      <p:ext uri="{BB962C8B-B14F-4D97-AF65-F5344CB8AC3E}">
        <p14:creationId xmlns:p14="http://schemas.microsoft.com/office/powerpoint/2010/main" val="209572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t Herde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0968" y="957650"/>
            <a:ext cx="7406640" cy="5020055"/>
          </a:xfrm>
          <a:prstGeom prst="rect">
            <a:avLst/>
          </a:prstGeom>
        </p:spPr>
      </p:pic>
    </p:spTree>
    <p:extLst>
      <p:ext uri="{BB962C8B-B14F-4D97-AF65-F5344CB8AC3E}">
        <p14:creationId xmlns:p14="http://schemas.microsoft.com/office/powerpoint/2010/main" val="3445004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2423754"/>
            <a:ext cx="9601196" cy="1303867"/>
          </a:xfrm>
        </p:spPr>
        <p:txBody>
          <a:bodyPr/>
          <a:lstStyle/>
          <a:p>
            <a:r>
              <a:rPr lang="en-US" dirty="0" smtClean="0"/>
              <a:t>PLP TIME</a:t>
            </a:r>
            <a:endParaRPr lang="en-US" dirty="0"/>
          </a:p>
        </p:txBody>
      </p:sp>
    </p:spTree>
    <p:extLst>
      <p:ext uri="{BB962C8B-B14F-4D97-AF65-F5344CB8AC3E}">
        <p14:creationId xmlns:p14="http://schemas.microsoft.com/office/powerpoint/2010/main" val="3826054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164" y="331343"/>
            <a:ext cx="9601196" cy="1303867"/>
          </a:xfrm>
        </p:spPr>
        <p:txBody>
          <a:bodyPr/>
          <a:lstStyle/>
          <a:p>
            <a:r>
              <a:rPr lang="en-US" dirty="0" smtClean="0"/>
              <a:t>Prayer</a:t>
            </a:r>
            <a:endParaRPr lang="en-US" dirty="0"/>
          </a:p>
        </p:txBody>
      </p:sp>
      <p:pic>
        <p:nvPicPr>
          <p:cNvPr id="4" name="Starfish an inspirational message for all teache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3372" y="1389149"/>
            <a:ext cx="5860764" cy="4395574"/>
          </a:xfrm>
          <a:prstGeom prst="rect">
            <a:avLst/>
          </a:prstGeom>
        </p:spPr>
      </p:pic>
    </p:spTree>
    <p:extLst>
      <p:ext uri="{BB962C8B-B14F-4D97-AF65-F5344CB8AC3E}">
        <p14:creationId xmlns:p14="http://schemas.microsoft.com/office/powerpoint/2010/main" val="2891646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7021" y="708454"/>
            <a:ext cx="5881816" cy="5478423"/>
          </a:xfrm>
          <a:prstGeom prst="rect">
            <a:avLst/>
          </a:prstGeom>
        </p:spPr>
        <p:txBody>
          <a:bodyPr wrap="square">
            <a:spAutoFit/>
          </a:bodyPr>
          <a:lstStyle/>
          <a:p>
            <a:r>
              <a:rPr lang="en-US" sz="1600" b="1" u="sng" dirty="0"/>
              <a:t>Prayer for Students </a:t>
            </a:r>
          </a:p>
          <a:p>
            <a:r>
              <a:rPr lang="en-US" sz="1600" dirty="0" smtClean="0"/>
              <a:t>Father </a:t>
            </a:r>
            <a:r>
              <a:rPr lang="en-US" sz="1600" dirty="0"/>
              <a:t>of Light and Wisdom,</a:t>
            </a:r>
            <a:br>
              <a:rPr lang="en-US" sz="1600" dirty="0"/>
            </a:br>
            <a:r>
              <a:rPr lang="en-US" sz="1600" dirty="0"/>
              <a:t>thank you for giving me</a:t>
            </a:r>
            <a:br>
              <a:rPr lang="en-US" sz="1600" dirty="0"/>
            </a:br>
            <a:r>
              <a:rPr lang="en-US" sz="1600" dirty="0"/>
              <a:t>a mind that can know</a:t>
            </a:r>
            <a:br>
              <a:rPr lang="en-US" sz="1600" dirty="0"/>
            </a:br>
            <a:r>
              <a:rPr lang="en-US" sz="1600" dirty="0"/>
              <a:t>and a heart that can love.</a:t>
            </a:r>
            <a:br>
              <a:rPr lang="en-US" sz="1600" dirty="0"/>
            </a:br>
            <a:r>
              <a:rPr lang="en-US" sz="1600" dirty="0"/>
              <a:t/>
            </a:r>
            <a:br>
              <a:rPr lang="en-US" sz="1600" dirty="0"/>
            </a:br>
            <a:r>
              <a:rPr lang="en-US" sz="1600" dirty="0"/>
              <a:t>Help me to keep learning every day of my life--</a:t>
            </a:r>
            <a:br>
              <a:rPr lang="en-US" sz="1600" dirty="0"/>
            </a:br>
            <a:r>
              <a:rPr lang="en-US" sz="1600" dirty="0"/>
              <a:t>no matter what the subject may be.</a:t>
            </a:r>
            <a:br>
              <a:rPr lang="en-US" sz="1600" dirty="0"/>
            </a:br>
            <a:r>
              <a:rPr lang="en-US" sz="1600" dirty="0"/>
              <a:t>Let me be convinced that all knowledge leads to you</a:t>
            </a:r>
            <a:br>
              <a:rPr lang="en-US" sz="1600" dirty="0"/>
            </a:br>
            <a:r>
              <a:rPr lang="en-US" sz="1600" dirty="0"/>
              <a:t>and let me know how to find you and love you</a:t>
            </a:r>
            <a:br>
              <a:rPr lang="en-US" sz="1600" dirty="0"/>
            </a:br>
            <a:r>
              <a:rPr lang="en-US" sz="1600" dirty="0"/>
              <a:t>in all the things you have made.</a:t>
            </a:r>
            <a:br>
              <a:rPr lang="en-US" sz="1600" dirty="0"/>
            </a:br>
            <a:r>
              <a:rPr lang="en-US" sz="1600" dirty="0"/>
              <a:t/>
            </a:r>
            <a:br>
              <a:rPr lang="en-US" sz="1600" dirty="0"/>
            </a:br>
            <a:r>
              <a:rPr lang="en-US" sz="1600" dirty="0"/>
              <a:t>Encourage me when the studies are difficult</a:t>
            </a:r>
            <a:br>
              <a:rPr lang="en-US" sz="1600" dirty="0"/>
            </a:br>
            <a:r>
              <a:rPr lang="en-US" sz="1600" dirty="0"/>
              <a:t>and when I am tempted to give up</a:t>
            </a:r>
            <a:br>
              <a:rPr lang="en-US" sz="1600" dirty="0"/>
            </a:br>
            <a:r>
              <a:rPr lang="en-US" sz="1600" dirty="0"/>
              <a:t>Enlighten me when my brain is slow</a:t>
            </a:r>
            <a:br>
              <a:rPr lang="en-US" sz="1600" dirty="0"/>
            </a:br>
            <a:r>
              <a:rPr lang="en-US" sz="1600" dirty="0"/>
              <a:t>and help me to grasp the truth held out to me.</a:t>
            </a:r>
            <a:br>
              <a:rPr lang="en-US" sz="1600" dirty="0"/>
            </a:br>
            <a:r>
              <a:rPr lang="en-US" sz="1600" dirty="0"/>
              <a:t/>
            </a:r>
            <a:br>
              <a:rPr lang="en-US" sz="1600" dirty="0"/>
            </a:br>
            <a:r>
              <a:rPr lang="en-US" sz="1600" dirty="0"/>
              <a:t>Grant me the grace to put my knowledge to use</a:t>
            </a:r>
            <a:br>
              <a:rPr lang="en-US" sz="1600" dirty="0"/>
            </a:br>
            <a:r>
              <a:rPr lang="en-US" sz="1600" dirty="0"/>
              <a:t>in building the kingdom of God on earth</a:t>
            </a:r>
            <a:br>
              <a:rPr lang="en-US" sz="1600" dirty="0"/>
            </a:br>
            <a:r>
              <a:rPr lang="en-US" sz="1600" dirty="0"/>
              <a:t>so that I may enter the kingdom of God in heaven.</a:t>
            </a:r>
            <a:br>
              <a:rPr lang="en-US" sz="1600" dirty="0"/>
            </a:br>
            <a:r>
              <a:rPr lang="en-US" sz="1600" dirty="0"/>
              <a:t>Amen. </a:t>
            </a:r>
            <a:r>
              <a:rPr lang="en-US" sz="1600" dirty="0" smtClean="0"/>
              <a:t>							</a:t>
            </a:r>
            <a:endParaRPr lang="en-US" sz="1600" dirty="0"/>
          </a:p>
          <a:p>
            <a:r>
              <a:rPr lang="en-US" sz="1600" b="1" dirty="0" smtClean="0"/>
              <a:t>							</a:t>
            </a:r>
            <a:r>
              <a:rPr lang="en-US" sz="1400" b="1" dirty="0" smtClean="0"/>
              <a:t>Anonymous</a:t>
            </a:r>
            <a:endParaRPr lang="en-US" sz="1400" b="1" dirty="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294" y="2345343"/>
            <a:ext cx="2895086" cy="1621248"/>
          </a:xfrm>
          <a:prstGeom prst="rect">
            <a:avLst/>
          </a:prstGeom>
        </p:spPr>
      </p:pic>
    </p:spTree>
    <p:extLst>
      <p:ext uri="{BB962C8B-B14F-4D97-AF65-F5344CB8AC3E}">
        <p14:creationId xmlns:p14="http://schemas.microsoft.com/office/powerpoint/2010/main" val="3415285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Morning</a:t>
            </a:r>
            <a:endParaRPr lang="en-US" dirty="0"/>
          </a:p>
        </p:txBody>
      </p:sp>
      <p:sp>
        <p:nvSpPr>
          <p:cNvPr id="3" name="Content Placeholder 2"/>
          <p:cNvSpPr>
            <a:spLocks noGrp="1"/>
          </p:cNvSpPr>
          <p:nvPr>
            <p:ph idx="1"/>
          </p:nvPr>
        </p:nvSpPr>
        <p:spPr>
          <a:xfrm>
            <a:off x="4391798" y="2853494"/>
            <a:ext cx="3408404" cy="2896517"/>
          </a:xfrm>
        </p:spPr>
        <p:txBody>
          <a:bodyPr/>
          <a:lstStyle/>
          <a:p>
            <a:r>
              <a:rPr lang="en-US" dirty="0" smtClean="0"/>
              <a:t>Some Problem Solving</a:t>
            </a:r>
          </a:p>
          <a:p>
            <a:r>
              <a:rPr lang="en-US" dirty="0" smtClean="0"/>
              <a:t>Discussion of KSAs</a:t>
            </a:r>
          </a:p>
          <a:p>
            <a:r>
              <a:rPr lang="en-US" dirty="0" smtClean="0"/>
              <a:t>PLP Time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4019" y="1634065"/>
            <a:ext cx="2383779" cy="20866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268" y="2463114"/>
            <a:ext cx="2299713" cy="15994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314" y="4301752"/>
            <a:ext cx="2571750" cy="1781175"/>
          </a:xfrm>
          <a:prstGeom prst="rect">
            <a:avLst/>
          </a:prstGeom>
        </p:spPr>
      </p:pic>
    </p:spTree>
    <p:extLst>
      <p:ext uri="{BB962C8B-B14F-4D97-AF65-F5344CB8AC3E}">
        <p14:creationId xmlns:p14="http://schemas.microsoft.com/office/powerpoint/2010/main" val="3521556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Problem Solving</a:t>
            </a:r>
            <a:endParaRPr lang="en-US" dirty="0"/>
          </a:p>
        </p:txBody>
      </p:sp>
      <p:sp>
        <p:nvSpPr>
          <p:cNvPr id="3" name="Content Placeholder 2"/>
          <p:cNvSpPr>
            <a:spLocks noGrp="1"/>
          </p:cNvSpPr>
          <p:nvPr>
            <p:ph idx="1"/>
          </p:nvPr>
        </p:nvSpPr>
        <p:spPr/>
        <p:txBody>
          <a:bodyPr/>
          <a:lstStyle/>
          <a:p>
            <a:r>
              <a:rPr lang="en-US" dirty="0" smtClean="0"/>
              <a:t>The Locker Problem</a:t>
            </a:r>
          </a:p>
          <a:p>
            <a:r>
              <a:rPr lang="en-US" dirty="0" smtClean="0"/>
              <a:t>How Many Squares on a Checkerboard?</a:t>
            </a:r>
          </a:p>
          <a:p>
            <a:r>
              <a:rPr lang="en-US" dirty="0" smtClean="0"/>
              <a:t>Diagonals in a Rectangle</a:t>
            </a:r>
          </a:p>
          <a:p>
            <a:endParaRPr lang="en-US" dirty="0"/>
          </a:p>
        </p:txBody>
      </p:sp>
    </p:spTree>
    <p:extLst>
      <p:ext uri="{BB962C8B-B14F-4D97-AF65-F5344CB8AC3E}">
        <p14:creationId xmlns:p14="http://schemas.microsoft.com/office/powerpoint/2010/main" val="3221837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Locker Problem</a:t>
            </a:r>
            <a:endParaRPr lang="en-US" dirty="0"/>
          </a:p>
        </p:txBody>
      </p:sp>
      <p:sp>
        <p:nvSpPr>
          <p:cNvPr id="3" name="Content Placeholder 2"/>
          <p:cNvSpPr>
            <a:spLocks noGrp="1"/>
          </p:cNvSpPr>
          <p:nvPr>
            <p:ph idx="1"/>
          </p:nvPr>
        </p:nvSpPr>
        <p:spPr>
          <a:xfrm>
            <a:off x="9040219" y="7230220"/>
            <a:ext cx="2737221" cy="1405626"/>
          </a:xfrm>
        </p:spPr>
        <p:txBody>
          <a:bodyPr/>
          <a:lstStyle/>
          <a:p>
            <a:endParaRPr lang="en-US" dirty="0"/>
          </a:p>
        </p:txBody>
      </p:sp>
      <p:sp>
        <p:nvSpPr>
          <p:cNvPr id="4" name="Rectangle 2"/>
          <p:cNvSpPr>
            <a:spLocks noChangeArrowheads="1"/>
          </p:cNvSpPr>
          <p:nvPr/>
        </p:nvSpPr>
        <p:spPr bwMode="auto">
          <a:xfrm>
            <a:off x="989200" y="2549873"/>
            <a:ext cx="9907398" cy="16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Imagine that you are in a school that has a row of 100 closed lockers.  Suppose a student goes along and opens every locker.  Then a second student goes along and shuts every second locker.  Now a third student changes the state of every third locker (if the locker is open the student closes it, and if the locker is closed, the student opens it).  A fourth student changes the state of every fourth locker.  This continues until 100 students have followed this pattern with the lockers.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When finished, which lockers are open?  How do you know?  Why are these lockers</a:t>
            </a:r>
            <a:r>
              <a:rPr kumimoji="0" lang="en-US" altLang="en-US" sz="1300" b="0" i="0" u="none" strike="noStrike" cap="none" normalizeH="0" dirty="0" smtClean="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still open?</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4613945" y="4155400"/>
            <a:ext cx="34758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Extension</a:t>
            </a:r>
            <a:r>
              <a:rPr kumimoji="0" lang="en-CA" altLang="en-US" sz="1600" b="0"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Can you determine the list of open lockers all the way to 1000?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0685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Squares on a Checkerboard?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778" y="3066804"/>
            <a:ext cx="3063132" cy="29169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Default 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778" y="7702332"/>
            <a:ext cx="5483225" cy="174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253778" y="24746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1995430" y="2497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90750" algn="l"/>
              </a:tabLst>
              <a:defRPr>
                <a:solidFill>
                  <a:schemeClr val="tx1"/>
                </a:solidFill>
                <a:latin typeface="Arial" panose="020B0604020202020204" pitchFamily="34" charset="0"/>
              </a:defRPr>
            </a:lvl1pPr>
            <a:lvl2pPr eaLnBrk="0" fontAlgn="base" hangingPunct="0">
              <a:spcBef>
                <a:spcPct val="0"/>
              </a:spcBef>
              <a:spcAft>
                <a:spcPct val="0"/>
              </a:spcAft>
              <a:tabLst>
                <a:tab pos="2190750" algn="l"/>
              </a:tabLst>
              <a:defRPr>
                <a:solidFill>
                  <a:schemeClr val="tx1"/>
                </a:solidFill>
                <a:latin typeface="Arial" panose="020B0604020202020204" pitchFamily="34" charset="0"/>
              </a:defRPr>
            </a:lvl2pPr>
            <a:lvl3pPr eaLnBrk="0" fontAlgn="base" hangingPunct="0">
              <a:spcBef>
                <a:spcPct val="0"/>
              </a:spcBef>
              <a:spcAft>
                <a:spcPct val="0"/>
              </a:spcAft>
              <a:tabLst>
                <a:tab pos="2190750" algn="l"/>
              </a:tabLst>
              <a:defRPr>
                <a:solidFill>
                  <a:schemeClr val="tx1"/>
                </a:solidFill>
                <a:latin typeface="Arial" panose="020B0604020202020204" pitchFamily="34" charset="0"/>
              </a:defRPr>
            </a:lvl3pPr>
            <a:lvl4pPr eaLnBrk="0" fontAlgn="base" hangingPunct="0">
              <a:spcBef>
                <a:spcPct val="0"/>
              </a:spcBef>
              <a:spcAft>
                <a:spcPct val="0"/>
              </a:spcAft>
              <a:tabLst>
                <a:tab pos="2190750" algn="l"/>
              </a:tabLst>
              <a:defRPr>
                <a:solidFill>
                  <a:schemeClr val="tx1"/>
                </a:solidFill>
                <a:latin typeface="Arial" panose="020B0604020202020204" pitchFamily="34" charset="0"/>
              </a:defRPr>
            </a:lvl4pPr>
            <a:lvl5pPr eaLnBrk="0" fontAlgn="base" hangingPunct="0">
              <a:spcBef>
                <a:spcPct val="0"/>
              </a:spcBef>
              <a:spcAft>
                <a:spcPct val="0"/>
              </a:spcAft>
              <a:tabLst>
                <a:tab pos="2190750" algn="l"/>
              </a:tabLst>
              <a:defRPr>
                <a:solidFill>
                  <a:schemeClr val="tx1"/>
                </a:solidFill>
                <a:latin typeface="Arial" panose="020B0604020202020204" pitchFamily="34" charset="0"/>
              </a:defRPr>
            </a:lvl5pPr>
            <a:lvl6pPr eaLnBrk="0" fontAlgn="base" hangingPunct="0">
              <a:spcBef>
                <a:spcPct val="0"/>
              </a:spcBef>
              <a:spcAft>
                <a:spcPct val="0"/>
              </a:spcAft>
              <a:tabLst>
                <a:tab pos="2190750" algn="l"/>
              </a:tabLst>
              <a:defRPr>
                <a:solidFill>
                  <a:schemeClr val="tx1"/>
                </a:solidFill>
                <a:latin typeface="Arial" panose="020B0604020202020204" pitchFamily="34" charset="0"/>
              </a:defRPr>
            </a:lvl6pPr>
            <a:lvl7pPr eaLnBrk="0" fontAlgn="base" hangingPunct="0">
              <a:spcBef>
                <a:spcPct val="0"/>
              </a:spcBef>
              <a:spcAft>
                <a:spcPct val="0"/>
              </a:spcAft>
              <a:tabLst>
                <a:tab pos="2190750" algn="l"/>
              </a:tabLst>
              <a:defRPr>
                <a:solidFill>
                  <a:schemeClr val="tx1"/>
                </a:solidFill>
                <a:latin typeface="Arial" panose="020B0604020202020204" pitchFamily="34" charset="0"/>
              </a:defRPr>
            </a:lvl7pPr>
            <a:lvl8pPr eaLnBrk="0" fontAlgn="base" hangingPunct="0">
              <a:spcBef>
                <a:spcPct val="0"/>
              </a:spcBef>
              <a:spcAft>
                <a:spcPct val="0"/>
              </a:spcAft>
              <a:tabLst>
                <a:tab pos="2190750" algn="l"/>
              </a:tabLst>
              <a:defRPr>
                <a:solidFill>
                  <a:schemeClr val="tx1"/>
                </a:solidFill>
                <a:latin typeface="Arial" panose="020B0604020202020204" pitchFamily="34" charset="0"/>
              </a:defRPr>
            </a:lvl8pPr>
            <a:lvl9pPr eaLnBrk="0" fontAlgn="base" hangingPunct="0">
              <a:spcBef>
                <a:spcPct val="0"/>
              </a:spcBef>
              <a:spcAft>
                <a:spcPct val="0"/>
              </a:spcAft>
              <a:tabLst>
                <a:tab pos="2190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en-CA" altLang="en-US" sz="16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Problem</a:t>
            </a:r>
            <a:r>
              <a:rPr kumimoji="0" lang="en-CA" altLang="en-US" sz="16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en-US" altLang="en-US" sz="13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many squares are there on a standard 8x8 checkerboard?  The answer is not 64!</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a:spLocks noChangeArrowheads="1"/>
          </p:cNvSpPr>
          <p:nvPr/>
        </p:nvSpPr>
        <p:spPr bwMode="auto">
          <a:xfrm>
            <a:off x="3253778" y="77023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2696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6533873" y="4444911"/>
            <a:ext cx="500099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Extension</a:t>
            </a:r>
            <a:r>
              <a:rPr kumimoji="0" lang="en-CA" altLang="en-US" sz="1600" b="0"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300" b="0"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If the checkerboard was a different size, could you find a solution?</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300" b="0"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If the checkerboard was </a:t>
            </a:r>
            <a:r>
              <a:rPr kumimoji="0" lang="en-CA" altLang="en-US" sz="1300" b="1" i="1" u="none" strike="noStrike" cap="none" normalizeH="0" baseline="0" dirty="0" err="1"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NxN</a:t>
            </a:r>
            <a:r>
              <a:rPr kumimoji="0" lang="en-CA" altLang="en-US" sz="1300" b="0"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 (any size), could you find an algebraic expression?</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300" b="0" i="0" u="none" strike="noStrike" cap="none" normalizeH="0" baseline="0" dirty="0" smtClean="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What if you had to could the squares that are positioned diagonally (advanced)?</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82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Diagonals in a Rectangle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670" y="2707394"/>
            <a:ext cx="5997146" cy="3200271"/>
          </a:xfrm>
          <a:prstGeom prst="rect">
            <a:avLst/>
          </a:prstGeom>
        </p:spPr>
      </p:pic>
    </p:spTree>
    <p:extLst>
      <p:ext uri="{BB962C8B-B14F-4D97-AF65-F5344CB8AC3E}">
        <p14:creationId xmlns:p14="http://schemas.microsoft.com/office/powerpoint/2010/main" val="623379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635" y="351786"/>
            <a:ext cx="7030431" cy="6154009"/>
          </a:xfrm>
          <a:prstGeom prst="rect">
            <a:avLst/>
          </a:prstGeom>
        </p:spPr>
      </p:pic>
    </p:spTree>
    <p:extLst>
      <p:ext uri="{BB962C8B-B14F-4D97-AF65-F5344CB8AC3E}">
        <p14:creationId xmlns:p14="http://schemas.microsoft.com/office/powerpoint/2010/main" val="36287180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824</TotalTime>
  <Words>1160</Words>
  <Application>Microsoft Office PowerPoint</Application>
  <PresentationFormat>Widescreen</PresentationFormat>
  <Paragraphs>63</Paragraphs>
  <Slides>15</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Garamond</vt:lpstr>
      <vt:lpstr>Times New Roman</vt:lpstr>
      <vt:lpstr>Wingdings</vt:lpstr>
      <vt:lpstr>Organic</vt:lpstr>
      <vt:lpstr>PD Friday</vt:lpstr>
      <vt:lpstr>Prayer</vt:lpstr>
      <vt:lpstr>PowerPoint Presentation</vt:lpstr>
      <vt:lpstr>Our Morning</vt:lpstr>
      <vt:lpstr>Some Problem Solving</vt:lpstr>
      <vt:lpstr>The Locker Problem</vt:lpstr>
      <vt:lpstr>How Many Squares on a Checkerboard?</vt:lpstr>
      <vt:lpstr>Diagonals in a Rectangle</vt:lpstr>
      <vt:lpstr>PowerPoint Presentation</vt:lpstr>
      <vt:lpstr>PowerPoint Presentation</vt:lpstr>
      <vt:lpstr>PowerPoint Presentation</vt:lpstr>
      <vt:lpstr>PowerPoint Presentation</vt:lpstr>
      <vt:lpstr>PowerPoint Presentation</vt:lpstr>
      <vt:lpstr>PowerPoint Presentation</vt:lpstr>
      <vt:lpstr>PLP TIME</vt:lpstr>
    </vt:vector>
  </TitlesOfParts>
  <Company>Grande Prairie Catholic School District #28</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 Fiday</dc:title>
  <dc:creator>Windows User</dc:creator>
  <cp:lastModifiedBy>Windows User</cp:lastModifiedBy>
  <cp:revision>20</cp:revision>
  <cp:lastPrinted>2016-01-28T23:16:36Z</cp:lastPrinted>
  <dcterms:created xsi:type="dcterms:W3CDTF">2016-01-26T15:45:04Z</dcterms:created>
  <dcterms:modified xsi:type="dcterms:W3CDTF">2016-01-28T23:17:17Z</dcterms:modified>
</cp:coreProperties>
</file>